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62" r:id="rId6"/>
    <p:sldId id="260" r:id="rId7"/>
    <p:sldId id="280" r:id="rId8"/>
    <p:sldId id="281" r:id="rId9"/>
    <p:sldId id="282" r:id="rId10"/>
    <p:sldId id="263" r:id="rId11"/>
    <p:sldId id="261" r:id="rId12"/>
    <p:sldId id="265" r:id="rId13"/>
    <p:sldId id="264" r:id="rId14"/>
    <p:sldId id="266" r:id="rId15"/>
    <p:sldId id="270" r:id="rId16"/>
    <p:sldId id="271" r:id="rId17"/>
    <p:sldId id="267" r:id="rId18"/>
    <p:sldId id="272" r:id="rId19"/>
    <p:sldId id="275" r:id="rId20"/>
    <p:sldId id="268" r:id="rId21"/>
    <p:sldId id="274" r:id="rId22"/>
    <p:sldId id="273" r:id="rId23"/>
    <p:sldId id="283" r:id="rId24"/>
    <p:sldId id="284" r:id="rId25"/>
    <p:sldId id="277" r:id="rId26"/>
    <p:sldId id="287" r:id="rId27"/>
    <p:sldId id="276" r:id="rId28"/>
    <p:sldId id="278" r:id="rId29"/>
    <p:sldId id="285" r:id="rId30"/>
    <p:sldId id="259"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2"/>
    <a:srgbClr val="B262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914"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D49EF4-3C7A-43D9-A977-31CBABA8C0E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8349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41690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76749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8402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49EF4-3C7A-43D9-A977-31CBABA8C0E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287782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D49EF4-3C7A-43D9-A977-31CBABA8C0E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34009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D49EF4-3C7A-43D9-A977-31CBABA8C0E4}"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4912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49EF4-3C7A-43D9-A977-31CBABA8C0E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33480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49EF4-3C7A-43D9-A977-31CBABA8C0E4}"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57936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49EF4-3C7A-43D9-A977-31CBABA8C0E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289345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49EF4-3C7A-43D9-A977-31CBABA8C0E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42433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49EF4-3C7A-43D9-A977-31CBABA8C0E4}" type="datetimeFigureOut">
              <a:rPr lang="en-US" smtClean="0"/>
              <a:t>7/2/2018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4E2CC-5C51-48B8-80E6-0D5363D66A3D}" type="slidenum">
              <a:rPr lang="en-US" smtClean="0"/>
              <a:t>‹#›</a:t>
            </a:fld>
            <a:endParaRPr lang="en-US"/>
          </a:p>
        </p:txBody>
      </p:sp>
    </p:spTree>
    <p:extLst>
      <p:ext uri="{BB962C8B-B14F-4D97-AF65-F5344CB8AC3E}">
        <p14:creationId xmlns:p14="http://schemas.microsoft.com/office/powerpoint/2010/main" val="100348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dd\Desktop\Lilac Parade\Lilac pic.png"/>
          <p:cNvPicPr>
            <a:picLocks noChangeAspect="1" noChangeArrowheads="1"/>
          </p:cNvPicPr>
          <p:nvPr/>
        </p:nvPicPr>
        <p:blipFill rotWithShape="1">
          <a:blip r:embed="rId2">
            <a:extLst>
              <a:ext uri="{28A0092B-C50C-407E-A947-70E740481C1C}">
                <a14:useLocalDpi xmlns:a14="http://schemas.microsoft.com/office/drawing/2010/main" val="0"/>
              </a:ext>
            </a:extLst>
          </a:blip>
          <a:srcRect l="14941"/>
          <a:stretch/>
        </p:blipFill>
        <p:spPr bwMode="auto">
          <a:xfrm>
            <a:off x="180640" y="0"/>
            <a:ext cx="888344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odd\Desktop\Lilac Parade\Lilac pic.png"/>
          <p:cNvPicPr>
            <a:picLocks noChangeAspect="1" noChangeArrowheads="1"/>
          </p:cNvPicPr>
          <p:nvPr/>
        </p:nvPicPr>
        <p:blipFill rotWithShape="1">
          <a:blip r:embed="rId2">
            <a:extLst>
              <a:ext uri="{28A0092B-C50C-407E-A947-70E740481C1C}">
                <a14:useLocalDpi xmlns:a14="http://schemas.microsoft.com/office/drawing/2010/main" val="0"/>
              </a:ext>
            </a:extLst>
          </a:blip>
          <a:srcRect l="-1040" r="84200"/>
          <a:stretch/>
        </p:blipFill>
        <p:spPr bwMode="auto">
          <a:xfrm>
            <a:off x="2667000" y="2133600"/>
            <a:ext cx="3657600" cy="396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238780"/>
            <a:ext cx="4343400" cy="6610605"/>
            <a:chOff x="0" y="238780"/>
            <a:chExt cx="4343400" cy="661060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350"/>
              <a:ext cx="4343400" cy="6107035"/>
            </a:xfrm>
            <a:prstGeom prst="rect">
              <a:avLst/>
            </a:prstGeom>
          </p:spPr>
        </p:pic>
        <p:sp>
          <p:nvSpPr>
            <p:cNvPr id="4" name="TextBox 3"/>
            <p:cNvSpPr txBox="1"/>
            <p:nvPr/>
          </p:nvSpPr>
          <p:spPr>
            <a:xfrm>
              <a:off x="665259" y="238780"/>
              <a:ext cx="2686954" cy="523220"/>
            </a:xfrm>
            <a:prstGeom prst="rect">
              <a:avLst/>
            </a:prstGeom>
            <a:noFill/>
          </p:spPr>
          <p:txBody>
            <a:bodyPr wrap="none" rtlCol="0">
              <a:spAutoFit/>
            </a:bodyPr>
            <a:lstStyle/>
            <a:p>
              <a:r>
                <a:rPr lang="en-US" sz="2800" b="1" dirty="0">
                  <a:solidFill>
                    <a:srgbClr val="7030A0"/>
                  </a:solidFill>
                </a:rPr>
                <a:t>Numeric Line-Up</a:t>
              </a:r>
            </a:p>
          </p:txBody>
        </p:sp>
      </p:grpSp>
      <p:grpSp>
        <p:nvGrpSpPr>
          <p:cNvPr id="11" name="Group 10"/>
          <p:cNvGrpSpPr/>
          <p:nvPr/>
        </p:nvGrpSpPr>
        <p:grpSpPr>
          <a:xfrm>
            <a:off x="4803250" y="238780"/>
            <a:ext cx="4312920" cy="6619220"/>
            <a:chOff x="4803250" y="238780"/>
            <a:chExt cx="4312920" cy="661922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250" y="682892"/>
              <a:ext cx="4312920" cy="6175108"/>
            </a:xfrm>
            <a:prstGeom prst="rect">
              <a:avLst/>
            </a:prstGeom>
          </p:spPr>
        </p:pic>
        <p:sp>
          <p:nvSpPr>
            <p:cNvPr id="5" name="TextBox 4"/>
            <p:cNvSpPr txBox="1"/>
            <p:nvPr/>
          </p:nvSpPr>
          <p:spPr>
            <a:xfrm>
              <a:off x="5564873" y="238780"/>
              <a:ext cx="2789674" cy="523220"/>
            </a:xfrm>
            <a:prstGeom prst="rect">
              <a:avLst/>
            </a:prstGeom>
            <a:noFill/>
          </p:spPr>
          <p:txBody>
            <a:bodyPr wrap="none" rtlCol="0">
              <a:spAutoFit/>
            </a:bodyPr>
            <a:lstStyle/>
            <a:p>
              <a:r>
                <a:rPr lang="en-US" sz="2800" b="1" dirty="0">
                  <a:solidFill>
                    <a:srgbClr val="7030A0"/>
                  </a:solidFill>
                </a:rPr>
                <a:t>Line-Up by Group</a:t>
              </a:r>
            </a:p>
          </p:txBody>
        </p:sp>
      </p:grpSp>
      <p:sp>
        <p:nvSpPr>
          <p:cNvPr id="7" name="Rounded Rectangle 6"/>
          <p:cNvSpPr/>
          <p:nvPr/>
        </p:nvSpPr>
        <p:spPr>
          <a:xfrm>
            <a:off x="76200" y="3772014"/>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60898" y="1644596"/>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55267" y="990600"/>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 y="14514"/>
            <a:ext cx="9140253" cy="687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4648200" y="8763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6610350" y="1562100"/>
            <a:ext cx="5715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76800" y="15621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733800" y="15621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800600" y="2263140"/>
            <a:ext cx="533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5867400" y="20574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7018020" y="203454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495800" y="30480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735851">
            <a:off x="4871085" y="3453765"/>
            <a:ext cx="1710690" cy="52578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5484246" y="1426596"/>
            <a:ext cx="842507"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609600"/>
            <a:ext cx="9143999" cy="4524315"/>
          </a:xfrm>
          <a:prstGeom prst="rect">
            <a:avLst/>
          </a:prstGeom>
          <a:noFill/>
        </p:spPr>
        <p:txBody>
          <a:bodyPr wrap="square" rtlCol="0">
            <a:spAutoFit/>
          </a:bodyPr>
          <a:lstStyle/>
          <a:p>
            <a:pPr algn="ctr"/>
            <a:r>
              <a:rPr lang="en-US" sz="9600" b="1" dirty="0">
                <a:solidFill>
                  <a:srgbClr val="7030A0"/>
                </a:solidFill>
              </a:rPr>
              <a:t>START LINE</a:t>
            </a:r>
          </a:p>
          <a:p>
            <a:pPr algn="ctr"/>
            <a:endParaRPr lang="en-US" sz="9600" dirty="0"/>
          </a:p>
          <a:p>
            <a:pPr algn="ctr"/>
            <a:r>
              <a:rPr lang="en-US" sz="9600" i="1" u="sng" dirty="0"/>
              <a:t>The Parade Start</a:t>
            </a:r>
          </a:p>
        </p:txBody>
      </p:sp>
    </p:spTree>
    <p:extLst>
      <p:ext uri="{BB962C8B-B14F-4D97-AF65-F5344CB8AC3E}">
        <p14:creationId xmlns:p14="http://schemas.microsoft.com/office/powerpoint/2010/main" val="379163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7969" y="5972175"/>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7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GOLF CARTS</a:t>
            </a:r>
          </a:p>
        </p:txBody>
      </p:sp>
      <p:pic>
        <p:nvPicPr>
          <p:cNvPr id="6"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914400"/>
            <a:ext cx="8305800" cy="5693866"/>
          </a:xfrm>
          <a:prstGeom prst="rect">
            <a:avLst/>
          </a:prstGeom>
          <a:noFill/>
        </p:spPr>
        <p:txBody>
          <a:bodyPr wrap="square" rtlCol="0">
            <a:spAutoFit/>
          </a:bodyPr>
          <a:lstStyle/>
          <a:p>
            <a:r>
              <a:rPr lang="en-US" sz="2600" dirty="0"/>
              <a:t>Golf carts are for Parade use only, and the only folks allowed/insured to use them on Spokane City Streets are those that have their Drivers Licenses on file at the Parade Office.</a:t>
            </a:r>
          </a:p>
          <a:p>
            <a:endParaRPr lang="en-US" sz="2600" dirty="0"/>
          </a:p>
          <a:p>
            <a:r>
              <a:rPr lang="en-US" sz="2600" dirty="0"/>
              <a:t>The only cases where an unapproved person could use a Golf Cart is if you were instructed by a Parade Official to do so or there was an imminent danger to life/ property. Otherwise, you are the passenger and only providing radio communication for that driver.</a:t>
            </a:r>
          </a:p>
          <a:p>
            <a:endParaRPr lang="en-US" sz="2600" dirty="0"/>
          </a:p>
          <a:p>
            <a:r>
              <a:rPr lang="en-US" sz="2600" dirty="0"/>
              <a:t>The Parade </a:t>
            </a:r>
            <a:r>
              <a:rPr lang="en-US" sz="2600" dirty="0" err="1"/>
              <a:t>Krewe</a:t>
            </a:r>
            <a:r>
              <a:rPr lang="en-US" sz="2600" dirty="0"/>
              <a:t> has authorized us to use two of the Golf Carts to help shuttle Radio Operators to/from their vehicles, the </a:t>
            </a:r>
            <a:r>
              <a:rPr lang="en-US" sz="2600" dirty="0" err="1"/>
              <a:t>Comm</a:t>
            </a:r>
            <a:r>
              <a:rPr lang="en-US" sz="2600" dirty="0"/>
              <a:t> Van and their stations.</a:t>
            </a:r>
          </a:p>
        </p:txBody>
      </p:sp>
    </p:spTree>
    <p:extLst>
      <p:ext uri="{BB962C8B-B14F-4D97-AF65-F5344CB8AC3E}">
        <p14:creationId xmlns:p14="http://schemas.microsoft.com/office/powerpoint/2010/main" val="112769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830997"/>
          </a:xfrm>
          <a:prstGeom prst="rect">
            <a:avLst/>
          </a:prstGeom>
          <a:noFill/>
        </p:spPr>
        <p:txBody>
          <a:bodyPr wrap="square" rtlCol="0">
            <a:spAutoFit/>
          </a:bodyPr>
          <a:lstStyle/>
          <a:p>
            <a:pPr algn="ctr"/>
            <a:r>
              <a:rPr lang="en-US" sz="4800" b="1" dirty="0"/>
              <a:t>Fire </a:t>
            </a:r>
            <a:r>
              <a:rPr lang="en-US" sz="4800" b="1" dirty="0" err="1"/>
              <a:t>Comm</a:t>
            </a:r>
            <a:endParaRPr lang="en-US" sz="4800" b="1" dirty="0"/>
          </a:p>
        </p:txBody>
      </p:sp>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EMERGENCIES</a:t>
            </a:r>
          </a:p>
        </p:txBody>
      </p:sp>
      <p:sp>
        <p:nvSpPr>
          <p:cNvPr id="7" name="TextBox 6"/>
          <p:cNvSpPr txBox="1"/>
          <p:nvPr/>
        </p:nvSpPr>
        <p:spPr>
          <a:xfrm>
            <a:off x="1143000" y="1869602"/>
            <a:ext cx="7086600" cy="4031873"/>
          </a:xfrm>
          <a:prstGeom prst="rect">
            <a:avLst/>
          </a:prstGeom>
          <a:noFill/>
        </p:spPr>
        <p:txBody>
          <a:bodyPr wrap="square" rtlCol="0">
            <a:spAutoFit/>
          </a:bodyPr>
          <a:lstStyle/>
          <a:p>
            <a:r>
              <a:rPr lang="en-US" sz="3200" dirty="0"/>
              <a:t>Emergency Communications take priority over all other communications. </a:t>
            </a:r>
          </a:p>
          <a:p>
            <a:endParaRPr lang="en-US" sz="3200" dirty="0"/>
          </a:p>
          <a:p>
            <a:r>
              <a:rPr lang="en-US" sz="3200" dirty="0"/>
              <a:t>If there is an emergency going on, </a:t>
            </a:r>
            <a:r>
              <a:rPr lang="en-US" sz="3200" u="sng" dirty="0"/>
              <a:t>maintain radio silence</a:t>
            </a:r>
            <a:r>
              <a:rPr lang="en-US" sz="3200" dirty="0"/>
              <a:t> on the frequency in use for that emergency. </a:t>
            </a:r>
          </a:p>
          <a:p>
            <a:endParaRPr lang="en-US" sz="3200" dirty="0"/>
          </a:p>
          <a:p>
            <a:r>
              <a:rPr lang="en-US" sz="3200" dirty="0"/>
              <a:t>Urgent issues? call the </a:t>
            </a:r>
            <a:r>
              <a:rPr lang="en-US" sz="3200" dirty="0">
                <a:solidFill>
                  <a:srgbClr val="FF0000"/>
                </a:solidFill>
              </a:rPr>
              <a:t>Red Phone</a:t>
            </a:r>
            <a:r>
              <a:rPr lang="en-US" sz="3200" dirty="0"/>
              <a:t>.</a:t>
            </a:r>
          </a:p>
        </p:txBody>
      </p:sp>
      <p:pic>
        <p:nvPicPr>
          <p:cNvPr id="8"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2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EMERGENCIES</a:t>
            </a:r>
          </a:p>
        </p:txBody>
      </p:sp>
      <p:sp>
        <p:nvSpPr>
          <p:cNvPr id="6" name="TextBox 5"/>
          <p:cNvSpPr txBox="1"/>
          <p:nvPr/>
        </p:nvSpPr>
        <p:spPr>
          <a:xfrm>
            <a:off x="304800" y="1592997"/>
            <a:ext cx="8382000" cy="4770537"/>
          </a:xfrm>
          <a:prstGeom prst="rect">
            <a:avLst/>
          </a:prstGeom>
          <a:noFill/>
        </p:spPr>
        <p:txBody>
          <a:bodyPr wrap="square" rtlCol="0">
            <a:spAutoFit/>
          </a:bodyPr>
          <a:lstStyle/>
          <a:p>
            <a:pPr algn="ctr"/>
            <a:r>
              <a:rPr lang="en-US" sz="3600" b="1" u="sng" dirty="0">
                <a:solidFill>
                  <a:srgbClr val="7030A0"/>
                </a:solidFill>
              </a:rPr>
              <a:t>What Fire </a:t>
            </a:r>
            <a:r>
              <a:rPr lang="en-US" sz="3600" b="1" u="sng" dirty="0" err="1">
                <a:solidFill>
                  <a:srgbClr val="7030A0"/>
                </a:solidFill>
              </a:rPr>
              <a:t>Comm</a:t>
            </a:r>
            <a:r>
              <a:rPr lang="en-US" sz="3600" b="1" u="sng" dirty="0">
                <a:solidFill>
                  <a:srgbClr val="7030A0"/>
                </a:solidFill>
              </a:rPr>
              <a:t> needs to get help dispatched quickly:</a:t>
            </a:r>
          </a:p>
          <a:p>
            <a:pPr marL="285750" indent="-285750">
              <a:buFont typeface="Arial" panose="020B0604020202020204" pitchFamily="34" charset="0"/>
              <a:buChar char="•"/>
            </a:pPr>
            <a:r>
              <a:rPr lang="en-US" sz="3200" dirty="0"/>
              <a:t>Location of the situation </a:t>
            </a:r>
            <a:r>
              <a:rPr lang="en-US" sz="2800" dirty="0"/>
              <a:t>(know your cross streets)</a:t>
            </a:r>
            <a:endParaRPr lang="en-US" sz="3200" dirty="0"/>
          </a:p>
          <a:p>
            <a:pPr marL="285750" indent="-285750">
              <a:buFont typeface="Arial" panose="020B0604020202020204" pitchFamily="34" charset="0"/>
              <a:buChar char="•"/>
            </a:pPr>
            <a:r>
              <a:rPr lang="en-US" sz="3200" dirty="0"/>
              <a:t>VERY BRIEF description of the situation </a:t>
            </a:r>
            <a:br>
              <a:rPr lang="en-US" sz="3200" dirty="0"/>
            </a:br>
            <a:r>
              <a:rPr lang="en-US" sz="2800" dirty="0"/>
              <a:t>(Riot, Fire, Flood, Pregnancy, Injury)</a:t>
            </a:r>
          </a:p>
          <a:p>
            <a:pPr marL="342900" indent="-342900">
              <a:buFont typeface="Arial" panose="020B0604020202020204" pitchFamily="34" charset="0"/>
              <a:buChar char="•"/>
            </a:pPr>
            <a:r>
              <a:rPr lang="en-US" sz="3200" dirty="0"/>
              <a:t>If a person is involved, a HIPAA compliant description of victim – Sex, Approx. Age, Injury</a:t>
            </a:r>
          </a:p>
          <a:p>
            <a:endParaRPr lang="en-US" sz="3200" dirty="0"/>
          </a:p>
          <a:p>
            <a:pPr algn="ctr"/>
            <a:r>
              <a:rPr lang="en-US" sz="4400" b="1" dirty="0">
                <a:solidFill>
                  <a:srgbClr val="FF0000"/>
                </a:solidFill>
              </a:rPr>
              <a:t>NO NAMES!</a:t>
            </a:r>
          </a:p>
        </p:txBody>
      </p:sp>
      <p:pic>
        <p:nvPicPr>
          <p:cNvPr id="8"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57" y="769203"/>
            <a:ext cx="9144000" cy="830997"/>
          </a:xfrm>
          <a:prstGeom prst="rect">
            <a:avLst/>
          </a:prstGeom>
          <a:noFill/>
        </p:spPr>
        <p:txBody>
          <a:bodyPr wrap="square" rtlCol="0">
            <a:spAutoFit/>
          </a:bodyPr>
          <a:lstStyle/>
          <a:p>
            <a:pPr algn="ctr"/>
            <a:r>
              <a:rPr lang="en-US" sz="4800" b="1" dirty="0"/>
              <a:t>Fire </a:t>
            </a:r>
            <a:r>
              <a:rPr lang="en-US" sz="4800" b="1" dirty="0" err="1"/>
              <a:t>Comm</a:t>
            </a:r>
            <a:endParaRPr lang="en-US" sz="4800" b="1" dirty="0"/>
          </a:p>
        </p:txBody>
      </p:sp>
    </p:spTree>
    <p:extLst>
      <p:ext uri="{BB962C8B-B14F-4D97-AF65-F5344CB8AC3E}">
        <p14:creationId xmlns:p14="http://schemas.microsoft.com/office/powerpoint/2010/main" val="221892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382000" cy="769441"/>
          </a:xfrm>
          <a:prstGeom prst="rect">
            <a:avLst/>
          </a:prstGeom>
          <a:noFill/>
        </p:spPr>
        <p:txBody>
          <a:bodyPr wrap="square" rtlCol="0">
            <a:spAutoFit/>
          </a:bodyPr>
          <a:lstStyle/>
          <a:p>
            <a:pPr algn="ctr"/>
            <a:r>
              <a:rPr lang="en-US" sz="4400" b="1" dirty="0">
                <a:solidFill>
                  <a:srgbClr val="7030A0"/>
                </a:solidFill>
              </a:rPr>
              <a:t>Equestrians</a:t>
            </a:r>
          </a:p>
        </p:txBody>
      </p:sp>
      <p:sp>
        <p:nvSpPr>
          <p:cNvPr id="5" name="TextBox 4"/>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HORSES – SHHHHH!</a:t>
            </a:r>
          </a:p>
        </p:txBody>
      </p:sp>
      <p:sp>
        <p:nvSpPr>
          <p:cNvPr id="6" name="TextBox 5"/>
          <p:cNvSpPr txBox="1"/>
          <p:nvPr/>
        </p:nvSpPr>
        <p:spPr>
          <a:xfrm>
            <a:off x="381000" y="2362200"/>
            <a:ext cx="8661703"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Please be quiet around the horses.</a:t>
            </a:r>
          </a:p>
          <a:p>
            <a:pPr marL="571500" indent="-571500">
              <a:buFont typeface="Arial" panose="020B0604020202020204" pitchFamily="34" charset="0"/>
              <a:buChar char="•"/>
            </a:pPr>
            <a:r>
              <a:rPr lang="en-US" sz="3600" dirty="0"/>
              <a:t>Please don’t spook or bother the horses.</a:t>
            </a:r>
          </a:p>
          <a:p>
            <a:pPr marL="571500" indent="-571500">
              <a:buFont typeface="Arial" panose="020B0604020202020204" pitchFamily="34" charset="0"/>
              <a:buChar char="•"/>
            </a:pPr>
            <a:r>
              <a:rPr lang="en-US" sz="3600" dirty="0"/>
              <a:t>Avoid walking up to Equestrian Units.</a:t>
            </a:r>
          </a:p>
          <a:p>
            <a:pPr marL="571500" indent="-571500">
              <a:buFont typeface="Arial" panose="020B0604020202020204" pitchFamily="34" charset="0"/>
              <a:buChar char="•"/>
            </a:pPr>
            <a:r>
              <a:rPr lang="en-US" sz="3600" dirty="0"/>
              <a:t>Treat as if they are Service Animals.</a:t>
            </a:r>
          </a:p>
          <a:p>
            <a:pPr marL="571500" indent="-571500">
              <a:buFont typeface="Arial" panose="020B0604020202020204" pitchFamily="34" charset="0"/>
              <a:buChar char="•"/>
            </a:pPr>
            <a:r>
              <a:rPr lang="en-US" sz="3600" dirty="0"/>
              <a:t>Help to remind Bands and Floats that loud music can cause problems for horses.</a:t>
            </a:r>
          </a:p>
        </p:txBody>
      </p:sp>
      <p:pic>
        <p:nvPicPr>
          <p:cNvPr id="7"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8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371600"/>
            <a:ext cx="9102300" cy="646331"/>
          </a:xfrm>
          <a:prstGeom prst="rect">
            <a:avLst/>
          </a:prstGeom>
          <a:noFill/>
        </p:spPr>
        <p:txBody>
          <a:bodyPr wrap="none" rtlCol="0">
            <a:spAutoFit/>
          </a:bodyPr>
          <a:lstStyle/>
          <a:p>
            <a:r>
              <a:rPr lang="en-US" sz="3600" b="1" dirty="0"/>
              <a:t>Do we use VOX at any time during the parade?</a:t>
            </a:r>
          </a:p>
        </p:txBody>
      </p:sp>
      <p:sp>
        <p:nvSpPr>
          <p:cNvPr id="11" name="Rounded Rectangle 10"/>
          <p:cNvSpPr/>
          <p:nvPr/>
        </p:nvSpPr>
        <p:spPr>
          <a:xfrm>
            <a:off x="3048000" y="2514600"/>
            <a:ext cx="3048000" cy="1371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t>NO</a:t>
            </a:r>
          </a:p>
        </p:txBody>
      </p:sp>
      <p:sp>
        <p:nvSpPr>
          <p:cNvPr id="12" name="Rounded Rectangle 11"/>
          <p:cNvSpPr/>
          <p:nvPr/>
        </p:nvSpPr>
        <p:spPr>
          <a:xfrm>
            <a:off x="3048000" y="2514600"/>
            <a:ext cx="3048000" cy="1371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t>NO</a:t>
            </a:r>
          </a:p>
        </p:txBody>
      </p:sp>
    </p:spTree>
    <p:extLst>
      <p:ext uri="{BB962C8B-B14F-4D97-AF65-F5344CB8AC3E}">
        <p14:creationId xmlns:p14="http://schemas.microsoft.com/office/powerpoint/2010/main" val="4083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1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1643" y="838200"/>
            <a:ext cx="5930085" cy="646331"/>
          </a:xfrm>
          <a:prstGeom prst="rect">
            <a:avLst/>
          </a:prstGeom>
          <a:noFill/>
        </p:spPr>
        <p:txBody>
          <a:bodyPr wrap="none" rtlCol="0">
            <a:spAutoFit/>
          </a:bodyPr>
          <a:lstStyle/>
          <a:p>
            <a:r>
              <a:rPr lang="en-US" sz="3600" b="1" dirty="0">
                <a:solidFill>
                  <a:srgbClr val="7030A0"/>
                </a:solidFill>
              </a:rPr>
              <a:t>Net Control </a:t>
            </a:r>
            <a:r>
              <a:rPr lang="en-US" sz="3600" b="1" dirty="0" err="1">
                <a:solidFill>
                  <a:srgbClr val="7030A0"/>
                </a:solidFill>
              </a:rPr>
              <a:t>callsign</a:t>
            </a:r>
            <a:r>
              <a:rPr lang="en-US" sz="3600" b="1" dirty="0">
                <a:solidFill>
                  <a:srgbClr val="7030A0"/>
                </a:solidFill>
              </a:rPr>
              <a:t> is W7GBU</a:t>
            </a:r>
          </a:p>
        </p:txBody>
      </p:sp>
      <p:sp>
        <p:nvSpPr>
          <p:cNvPr id="4" name="TextBox 3"/>
          <p:cNvSpPr txBox="1"/>
          <p:nvPr/>
        </p:nvSpPr>
        <p:spPr>
          <a:xfrm>
            <a:off x="152400" y="1524000"/>
            <a:ext cx="8772619" cy="5663089"/>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rgbClr val="FF0000"/>
                </a:solidFill>
              </a:rPr>
              <a:t>No VOX </a:t>
            </a:r>
            <a:r>
              <a:rPr lang="en-US" sz="2400" dirty="0"/>
              <a:t>– please make sure it is PTT only.</a:t>
            </a:r>
          </a:p>
          <a:p>
            <a:pPr marL="457200" indent="-457200">
              <a:buFont typeface="Arial" panose="020B0604020202020204" pitchFamily="34" charset="0"/>
              <a:buChar char="•"/>
            </a:pPr>
            <a:r>
              <a:rPr lang="en-US" sz="2400" dirty="0"/>
              <a:t>Know where your PTT is – </a:t>
            </a:r>
            <a:r>
              <a:rPr lang="en-US" sz="2400" u="sng" dirty="0"/>
              <a:t>No Open Mic please</a:t>
            </a:r>
            <a:r>
              <a:rPr lang="en-US" sz="2400" dirty="0"/>
              <a:t>!</a:t>
            </a:r>
          </a:p>
          <a:p>
            <a:pPr marL="457200" indent="-457200">
              <a:buFont typeface="Arial" panose="020B0604020202020204" pitchFamily="34" charset="0"/>
              <a:buChar char="•"/>
            </a:pPr>
            <a:r>
              <a:rPr lang="en-US" sz="2400" dirty="0"/>
              <a:t>Proper calling procedure is, “Hey You, It’s Me”</a:t>
            </a:r>
          </a:p>
          <a:p>
            <a:pPr lvl="2"/>
            <a:r>
              <a:rPr lang="en-US" sz="2000" dirty="0"/>
              <a:t>Example:  “Net Control, Staging 1”</a:t>
            </a:r>
          </a:p>
          <a:p>
            <a:pPr marL="457200" indent="-457200">
              <a:buFont typeface="Arial" panose="020B0604020202020204" pitchFamily="34" charset="0"/>
              <a:buChar char="•"/>
            </a:pPr>
            <a:r>
              <a:rPr lang="en-US" sz="2400" dirty="0"/>
              <a:t>Be prepared to be ‘</a:t>
            </a:r>
            <a:r>
              <a:rPr lang="en-US" sz="2400" i="1" dirty="0"/>
              <a:t>Frequency Agile</a:t>
            </a:r>
            <a:r>
              <a:rPr lang="en-US" sz="2400" dirty="0"/>
              <a:t>’ if asked or needed</a:t>
            </a:r>
          </a:p>
          <a:p>
            <a:pPr marL="457200" indent="-457200">
              <a:buFont typeface="Arial" panose="020B0604020202020204" pitchFamily="34" charset="0"/>
              <a:buChar char="•"/>
            </a:pPr>
            <a:r>
              <a:rPr lang="en-US" sz="2400" dirty="0"/>
              <a:t>Never give the frequencies by numbers over the air, </a:t>
            </a:r>
          </a:p>
          <a:p>
            <a:pPr lvl="1"/>
            <a:r>
              <a:rPr lang="en-US" sz="2400" b="1" dirty="0"/>
              <a:t>	</a:t>
            </a:r>
            <a:r>
              <a:rPr lang="en-US" sz="2400" b="1" u="sng" dirty="0">
                <a:solidFill>
                  <a:srgbClr val="FF0000"/>
                </a:solidFill>
              </a:rPr>
              <a:t>only</a:t>
            </a:r>
            <a:r>
              <a:rPr lang="en-US" sz="2400" b="1" dirty="0">
                <a:solidFill>
                  <a:srgbClr val="FF0000"/>
                </a:solidFill>
              </a:rPr>
              <a:t> by tactical frequency name</a:t>
            </a:r>
          </a:p>
          <a:p>
            <a:pPr marL="457200" indent="-457200">
              <a:buFont typeface="Arial" panose="020B0604020202020204" pitchFamily="34" charset="0"/>
              <a:buChar char="•"/>
            </a:pPr>
            <a:r>
              <a:rPr lang="en-US" sz="2400" dirty="0"/>
              <a:t>Do not respond to malicious interference</a:t>
            </a:r>
          </a:p>
          <a:p>
            <a:pPr marL="457200" indent="-457200">
              <a:buFont typeface="Arial" panose="020B0604020202020204" pitchFamily="34" charset="0"/>
              <a:buChar char="•"/>
            </a:pPr>
            <a:r>
              <a:rPr lang="en-US" sz="2400" dirty="0"/>
              <a:t>Use your tactical call for brevity, finish with your FCC </a:t>
            </a:r>
            <a:r>
              <a:rPr lang="en-US" sz="2400" dirty="0" err="1"/>
              <a:t>Callsign</a:t>
            </a:r>
            <a:endParaRPr lang="en-US" sz="2400" dirty="0"/>
          </a:p>
          <a:p>
            <a:pPr marL="457200" indent="-457200">
              <a:buFont typeface="Arial" panose="020B0604020202020204" pitchFamily="34" charset="0"/>
              <a:buChar char="•"/>
            </a:pPr>
            <a:r>
              <a:rPr lang="en-US" sz="2400" dirty="0"/>
              <a:t>All traffic goes through Net Control</a:t>
            </a:r>
          </a:p>
          <a:p>
            <a:pPr marL="457200" indent="-457200">
              <a:buFont typeface="Arial" panose="020B0604020202020204" pitchFamily="34" charset="0"/>
              <a:buChar char="•"/>
            </a:pPr>
            <a:r>
              <a:rPr lang="en-US" sz="2400" dirty="0"/>
              <a:t>Contact Net Control and be acknowledged </a:t>
            </a:r>
            <a:r>
              <a:rPr lang="en-US" sz="2400" b="1" u="sng" dirty="0">
                <a:solidFill>
                  <a:srgbClr val="FF0000"/>
                </a:solidFill>
              </a:rPr>
              <a:t>before</a:t>
            </a:r>
            <a:r>
              <a:rPr lang="en-US" sz="2400" dirty="0"/>
              <a:t> you begin to communicate your issue</a:t>
            </a:r>
          </a:p>
          <a:p>
            <a:pPr marL="457200" indent="-457200">
              <a:buFont typeface="Arial" panose="020B0604020202020204" pitchFamily="34" charset="0"/>
              <a:buChar char="•"/>
            </a:pPr>
            <a:r>
              <a:rPr lang="en-US" sz="2400" dirty="0"/>
              <a:t>Notify Net Control when you go off or come back on frequency</a:t>
            </a:r>
          </a:p>
          <a:p>
            <a:pPr marL="457200" indent="-457200">
              <a:buFont typeface="Arial" panose="020B0604020202020204" pitchFamily="34" charset="0"/>
              <a:buChar char="•"/>
            </a:pPr>
            <a:r>
              <a:rPr lang="en-US" sz="2400" dirty="0"/>
              <a:t>Always finish communications with your FCC </a:t>
            </a:r>
            <a:r>
              <a:rPr lang="en-US" sz="2400" dirty="0" err="1"/>
              <a:t>Callsign</a:t>
            </a:r>
            <a:endParaRPr lang="en-US" sz="2400" dirty="0"/>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312402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610600" cy="2308324"/>
          </a:xfrm>
          <a:prstGeom prst="rect">
            <a:avLst/>
          </a:prstGeom>
          <a:noFill/>
        </p:spPr>
        <p:txBody>
          <a:bodyPr wrap="square" rtlCol="0">
            <a:spAutoFit/>
          </a:bodyPr>
          <a:lstStyle/>
          <a:p>
            <a:pPr algn="ctr"/>
            <a:r>
              <a:rPr lang="en-US" sz="3600" i="1" dirty="0"/>
              <a:t>While the </a:t>
            </a:r>
            <a:r>
              <a:rPr lang="en-US" sz="3600" i="1" u="sng" dirty="0"/>
              <a:t>primary purpose</a:t>
            </a:r>
            <a:r>
              <a:rPr lang="en-US" sz="3600" i="1" dirty="0"/>
              <a:t> of this parade is to honor our </a:t>
            </a:r>
            <a:r>
              <a:rPr lang="en-US" sz="3600" b="1" i="1" dirty="0">
                <a:solidFill>
                  <a:srgbClr val="7030A0"/>
                </a:solidFill>
              </a:rPr>
              <a:t>Armed Forces</a:t>
            </a:r>
            <a:r>
              <a:rPr lang="en-US" sz="3600" i="1" dirty="0"/>
              <a:t>, it is also a showcase for our community, our schools and the culture of the Pacific Northwest.</a:t>
            </a:r>
          </a:p>
        </p:txBody>
      </p:sp>
      <p:sp>
        <p:nvSpPr>
          <p:cNvPr id="5" name="TextBox 4"/>
          <p:cNvSpPr txBox="1"/>
          <p:nvPr/>
        </p:nvSpPr>
        <p:spPr>
          <a:xfrm>
            <a:off x="347258" y="5124271"/>
            <a:ext cx="8368211" cy="1200329"/>
          </a:xfrm>
          <a:prstGeom prst="rect">
            <a:avLst/>
          </a:prstGeom>
          <a:noFill/>
        </p:spPr>
        <p:txBody>
          <a:bodyPr wrap="square" rtlCol="0">
            <a:spAutoFit/>
          </a:bodyPr>
          <a:lstStyle/>
          <a:p>
            <a:pPr algn="ctr"/>
            <a:r>
              <a:rPr lang="en-US" sz="3600" dirty="0"/>
              <a:t>Usually, the Lilac Parade happens on </a:t>
            </a:r>
          </a:p>
          <a:p>
            <a:pPr algn="ctr"/>
            <a:r>
              <a:rPr lang="en-US" sz="3600" b="1" dirty="0">
                <a:solidFill>
                  <a:srgbClr val="7030A0"/>
                </a:solidFill>
              </a:rPr>
              <a:t>The 3</a:t>
            </a:r>
            <a:r>
              <a:rPr lang="en-US" sz="3600" b="1" baseline="30000" dirty="0">
                <a:solidFill>
                  <a:srgbClr val="7030A0"/>
                </a:solidFill>
              </a:rPr>
              <a:t>rd</a:t>
            </a:r>
            <a:r>
              <a:rPr lang="en-US" sz="3600" b="1" dirty="0">
                <a:solidFill>
                  <a:srgbClr val="7030A0"/>
                </a:solidFill>
              </a:rPr>
              <a:t> Saturday in May.</a:t>
            </a:r>
          </a:p>
        </p:txBody>
      </p:sp>
      <p:pic>
        <p:nvPicPr>
          <p:cNvPr id="6146" name="Picture 2" descr="http://static3.depositphotos.com/1008611/250/v/450/depositphotos_2501307-stock-illustration-drumm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05200" y="2514600"/>
            <a:ext cx="2286000" cy="23158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pokanetribe.com/upload/photos/articles/large/2011LilacParade3royal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5" y="2514600"/>
            <a:ext cx="3332157" cy="2221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spokesman.com/picture_story_item_images/srx_Lilac_Parade_17_t940.jpg?e9219e083a78a4429a18d28d8a24b72ce48bf7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538" y="2514600"/>
            <a:ext cx="3341045" cy="2221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odd\Desktop\Lilac Parade\Lilac pi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7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4"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789807"/>
            <a:ext cx="8577626" cy="6063198"/>
          </a:xfrm>
          <a:prstGeom prst="rect">
            <a:avLst/>
          </a:prstGeom>
          <a:noFill/>
        </p:spPr>
        <p:txBody>
          <a:bodyPr wrap="square" rtlCol="0">
            <a:spAutoFit/>
          </a:bodyPr>
          <a:lstStyle/>
          <a:p>
            <a:r>
              <a:rPr lang="en-US" sz="2000" b="1" dirty="0"/>
              <a:t>For those ‘shadowing’ a Parade Official (Staging area, Final Mix, Start Line, OPS)</a:t>
            </a:r>
          </a:p>
          <a:p>
            <a:pPr marL="285750" indent="-285750">
              <a:buFont typeface="Arial" panose="020B0604020202020204" pitchFamily="34" charset="0"/>
              <a:buChar char="•"/>
            </a:pPr>
            <a:r>
              <a:rPr lang="en-US" sz="2400" dirty="0"/>
              <a:t>‘Stick like glue’ to that official but don’t crowd them</a:t>
            </a:r>
          </a:p>
          <a:p>
            <a:pPr marL="285750" indent="-285750">
              <a:buFont typeface="Arial" panose="020B0604020202020204" pitchFamily="34" charset="0"/>
              <a:buChar char="•"/>
            </a:pPr>
            <a:r>
              <a:rPr lang="en-US" sz="2400" dirty="0"/>
              <a:t>Follow their instructions, only communicate on their behalf</a:t>
            </a:r>
          </a:p>
          <a:p>
            <a:pPr marL="285750" indent="-285750">
              <a:buFont typeface="Arial" panose="020B0604020202020204" pitchFamily="34" charset="0"/>
              <a:buChar char="•"/>
            </a:pPr>
            <a:r>
              <a:rPr lang="en-US" sz="2400" dirty="0"/>
              <a:t>Always know where they are and how to reach them quickly</a:t>
            </a:r>
          </a:p>
          <a:p>
            <a:pPr marL="285750" indent="-285750">
              <a:buFont typeface="Arial" panose="020B0604020202020204" pitchFamily="34" charset="0"/>
              <a:buChar char="•"/>
            </a:pPr>
            <a:r>
              <a:rPr lang="en-US" sz="2400" dirty="0"/>
              <a:t>Always make yourself available to them</a:t>
            </a:r>
          </a:p>
          <a:p>
            <a:pPr marL="285750" indent="-285750">
              <a:buFont typeface="Arial" panose="020B0604020202020204" pitchFamily="34" charset="0"/>
              <a:buChar char="•"/>
            </a:pPr>
            <a:r>
              <a:rPr lang="en-US" sz="2400" dirty="0"/>
              <a:t>Always end communications with your FCC </a:t>
            </a:r>
            <a:r>
              <a:rPr lang="en-US" sz="2400" dirty="0" err="1"/>
              <a:t>callsign</a:t>
            </a:r>
            <a:endParaRPr lang="en-US" sz="2400" dirty="0"/>
          </a:p>
          <a:p>
            <a:endParaRPr lang="en-US" sz="2000" dirty="0"/>
          </a:p>
          <a:p>
            <a:endParaRPr lang="en-US" sz="2000" b="1" dirty="0"/>
          </a:p>
          <a:p>
            <a:r>
              <a:rPr lang="en-US" sz="2000" b="1" dirty="0"/>
              <a:t>For those on Public Address stations: (TV, Public Address)</a:t>
            </a:r>
          </a:p>
          <a:p>
            <a:pPr marL="285750" indent="-285750">
              <a:buFont typeface="Arial" panose="020B0604020202020204" pitchFamily="34" charset="0"/>
              <a:buChar char="•"/>
            </a:pPr>
            <a:r>
              <a:rPr lang="en-US" sz="2400" dirty="0"/>
              <a:t>Stay at your position, call for relief if needed</a:t>
            </a:r>
          </a:p>
          <a:p>
            <a:pPr marL="285750" indent="-285750">
              <a:buFont typeface="Arial" panose="020B0604020202020204" pitchFamily="34" charset="0"/>
              <a:buChar char="•"/>
            </a:pPr>
            <a:r>
              <a:rPr lang="en-US" sz="2400" dirty="0"/>
              <a:t>Report any emergencies</a:t>
            </a:r>
          </a:p>
          <a:p>
            <a:pPr marL="285750" indent="-285750">
              <a:buFont typeface="Arial" panose="020B0604020202020204" pitchFamily="34" charset="0"/>
              <a:buChar char="•"/>
            </a:pPr>
            <a:r>
              <a:rPr lang="en-US" sz="2400" dirty="0"/>
              <a:t>Listen carefully as line-up changes and drops happen frequently</a:t>
            </a:r>
          </a:p>
          <a:p>
            <a:pPr marL="285750" indent="-285750">
              <a:buFont typeface="Arial" panose="020B0604020202020204" pitchFamily="34" charset="0"/>
              <a:buChar char="•"/>
            </a:pPr>
            <a:r>
              <a:rPr lang="en-US" sz="2400" dirty="0"/>
              <a:t>Be prepared to write down changes</a:t>
            </a:r>
          </a:p>
          <a:p>
            <a:pPr marL="285750" indent="-285750">
              <a:buFont typeface="Arial" panose="020B0604020202020204" pitchFamily="34" charset="0"/>
              <a:buChar char="•"/>
            </a:pPr>
            <a:r>
              <a:rPr lang="en-US" sz="2400" dirty="0"/>
              <a:t>Be prepared to repeat the change or question for clarification</a:t>
            </a:r>
          </a:p>
          <a:p>
            <a:pPr marL="285750" indent="-285750">
              <a:buFont typeface="Arial" panose="020B0604020202020204" pitchFamily="34" charset="0"/>
              <a:buChar char="•"/>
            </a:pPr>
            <a:r>
              <a:rPr lang="en-US" sz="2400" dirty="0"/>
              <a:t>Clearly communicate changes to the Announcer at your station.</a:t>
            </a:r>
          </a:p>
          <a:p>
            <a:pPr marL="285750" indent="-285750">
              <a:buFont typeface="Arial" panose="020B0604020202020204" pitchFamily="34" charset="0"/>
              <a:buChar char="•"/>
            </a:pPr>
            <a:r>
              <a:rPr lang="en-US" sz="2400" dirty="0"/>
              <a:t>To </a:t>
            </a:r>
            <a:r>
              <a:rPr lang="en-US" sz="2400" u="sng" dirty="0"/>
              <a:t>acknowledge</a:t>
            </a:r>
            <a:r>
              <a:rPr lang="en-US" sz="2400" dirty="0"/>
              <a:t> a line-up change, simply give your FCC </a:t>
            </a:r>
            <a:r>
              <a:rPr lang="en-US" sz="2400" dirty="0" err="1"/>
              <a:t>callsign</a:t>
            </a:r>
            <a:r>
              <a:rPr lang="en-US" sz="2400" dirty="0"/>
              <a:t>.</a:t>
            </a:r>
          </a:p>
          <a:p>
            <a:endParaRPr lang="en-US" sz="2000" dirty="0"/>
          </a:p>
        </p:txBody>
      </p:sp>
    </p:spTree>
    <p:extLst>
      <p:ext uri="{BB962C8B-B14F-4D97-AF65-F5344CB8AC3E}">
        <p14:creationId xmlns:p14="http://schemas.microsoft.com/office/powerpoint/2010/main" val="93733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sp>
        <p:nvSpPr>
          <p:cNvPr id="5" name="TextBox 4"/>
          <p:cNvSpPr txBox="1"/>
          <p:nvPr/>
        </p:nvSpPr>
        <p:spPr>
          <a:xfrm>
            <a:off x="28669" y="762000"/>
            <a:ext cx="9072876" cy="6001643"/>
          </a:xfrm>
          <a:prstGeom prst="rect">
            <a:avLst/>
          </a:prstGeom>
          <a:noFill/>
        </p:spPr>
        <p:txBody>
          <a:bodyPr wrap="square" rtlCol="0">
            <a:spAutoFit/>
          </a:bodyPr>
          <a:lstStyle/>
          <a:p>
            <a:r>
              <a:rPr lang="en-US" sz="2400" b="1" dirty="0"/>
              <a:t>For Corner (CHARLIE) and Variable (VICTOR) stations:</a:t>
            </a:r>
          </a:p>
          <a:p>
            <a:pPr marL="285750" indent="-285750">
              <a:buFont typeface="Arial" panose="020B0604020202020204" pitchFamily="34" charset="0"/>
              <a:buChar char="•"/>
            </a:pPr>
            <a:r>
              <a:rPr lang="en-US" sz="2400" dirty="0"/>
              <a:t>Stay at your position, call for relief if needed</a:t>
            </a:r>
          </a:p>
          <a:p>
            <a:pPr marL="285750" indent="-285750">
              <a:buFont typeface="Arial" panose="020B0604020202020204" pitchFamily="34" charset="0"/>
              <a:buChar char="•"/>
            </a:pPr>
            <a:r>
              <a:rPr lang="en-US" sz="2400" dirty="0"/>
              <a:t>Listen for your </a:t>
            </a:r>
            <a:r>
              <a:rPr lang="en-US" sz="2400" dirty="0" err="1"/>
              <a:t>callsign</a:t>
            </a:r>
            <a:r>
              <a:rPr lang="en-US" sz="2400" dirty="0"/>
              <a:t>! </a:t>
            </a:r>
          </a:p>
          <a:p>
            <a:pPr marL="285750" indent="-285750">
              <a:buFont typeface="Arial" panose="020B0604020202020204" pitchFamily="34" charset="0"/>
              <a:buChar char="•"/>
            </a:pPr>
            <a:r>
              <a:rPr lang="en-US" sz="2400" dirty="0"/>
              <a:t>Report any emergencies</a:t>
            </a:r>
          </a:p>
          <a:p>
            <a:pPr marL="285750" indent="-285750">
              <a:buFont typeface="Arial" panose="020B0604020202020204" pitchFamily="34" charset="0"/>
              <a:buChar char="•"/>
            </a:pPr>
            <a:r>
              <a:rPr lang="en-US" sz="2400" dirty="0"/>
              <a:t>Report if you have a Tow Vehicle at your location</a:t>
            </a:r>
          </a:p>
          <a:p>
            <a:pPr marL="285750" indent="-285750">
              <a:buFont typeface="Arial" panose="020B0604020202020204" pitchFamily="34" charset="0"/>
              <a:buChar char="•"/>
            </a:pPr>
            <a:r>
              <a:rPr lang="en-US" sz="2400" dirty="0"/>
              <a:t>Only report parade gaps of unusual size (more than 2 blocks)</a:t>
            </a:r>
          </a:p>
          <a:p>
            <a:pPr marL="285750" indent="-285750">
              <a:buFont typeface="Arial" panose="020B0604020202020204" pitchFamily="34" charset="0"/>
              <a:buChar char="•"/>
            </a:pPr>
            <a:r>
              <a:rPr lang="en-US" sz="2400" dirty="0"/>
              <a:t>Use your tactical </a:t>
            </a:r>
            <a:r>
              <a:rPr lang="en-US" sz="2400" dirty="0" err="1"/>
              <a:t>callsign</a:t>
            </a:r>
            <a:r>
              <a:rPr lang="en-US" sz="2400" dirty="0"/>
              <a:t> to contact Net Control</a:t>
            </a:r>
          </a:p>
          <a:p>
            <a:pPr marL="285750" indent="-285750">
              <a:buFont typeface="Arial" panose="020B0604020202020204" pitchFamily="34" charset="0"/>
              <a:buChar char="•"/>
            </a:pPr>
            <a:r>
              <a:rPr lang="en-US" sz="2400" dirty="0"/>
              <a:t>Always finish communication with your FCC </a:t>
            </a:r>
            <a:r>
              <a:rPr lang="en-US" sz="2400" dirty="0" err="1"/>
              <a:t>Callsign</a:t>
            </a:r>
            <a:endParaRPr lang="en-US" sz="2400" dirty="0"/>
          </a:p>
          <a:p>
            <a:endParaRPr lang="en-US" sz="2400" dirty="0"/>
          </a:p>
          <a:p>
            <a:r>
              <a:rPr lang="en-US" sz="2400" b="1" dirty="0"/>
              <a:t>All other Stations </a:t>
            </a:r>
          </a:p>
          <a:p>
            <a:r>
              <a:rPr lang="en-US" sz="2400" b="1" dirty="0"/>
              <a:t>(Bands, Band Awards, Banners, VIP, Lost &amp; Found, Runner)</a:t>
            </a:r>
          </a:p>
          <a:p>
            <a:pPr marL="285750" indent="-285750">
              <a:buFont typeface="Arial" panose="020B0604020202020204" pitchFamily="34" charset="0"/>
              <a:buChar char="•"/>
            </a:pPr>
            <a:r>
              <a:rPr lang="en-US" sz="2400" dirty="0"/>
              <a:t>Stay at your position, call for relief if needed</a:t>
            </a:r>
          </a:p>
          <a:p>
            <a:pPr marL="285750" indent="-285750">
              <a:buFont typeface="Arial" panose="020B0604020202020204" pitchFamily="34" charset="0"/>
              <a:buChar char="•"/>
            </a:pPr>
            <a:r>
              <a:rPr lang="en-US" sz="2400" dirty="0"/>
              <a:t>Listen for your </a:t>
            </a:r>
            <a:r>
              <a:rPr lang="en-US" sz="2400" dirty="0" err="1"/>
              <a:t>callsign</a:t>
            </a:r>
            <a:r>
              <a:rPr lang="en-US" sz="2400" dirty="0"/>
              <a:t>!</a:t>
            </a:r>
          </a:p>
          <a:p>
            <a:pPr marL="285750" indent="-285750">
              <a:buFont typeface="Arial" panose="020B0604020202020204" pitchFamily="34" charset="0"/>
              <a:buChar char="•"/>
            </a:pPr>
            <a:r>
              <a:rPr lang="en-US" sz="2400" dirty="0"/>
              <a:t>Report any emergencies</a:t>
            </a:r>
          </a:p>
          <a:p>
            <a:pPr marL="285750" indent="-285750">
              <a:buFont typeface="Arial" panose="020B0604020202020204" pitchFamily="34" charset="0"/>
              <a:buChar char="•"/>
            </a:pPr>
            <a:r>
              <a:rPr lang="en-US" sz="2400" dirty="0"/>
              <a:t>Use your tactical </a:t>
            </a:r>
            <a:r>
              <a:rPr lang="en-US" sz="2400" dirty="0" err="1"/>
              <a:t>callsign</a:t>
            </a:r>
            <a:r>
              <a:rPr lang="en-US" sz="2400" dirty="0"/>
              <a:t> to contact Net Control</a:t>
            </a:r>
          </a:p>
          <a:p>
            <a:pPr marL="285750" indent="-285750">
              <a:buFont typeface="Arial" panose="020B0604020202020204" pitchFamily="34" charset="0"/>
              <a:buChar char="•"/>
            </a:pPr>
            <a:r>
              <a:rPr lang="en-US" sz="2400" dirty="0"/>
              <a:t>Always finish communication with your FCC </a:t>
            </a:r>
            <a:r>
              <a:rPr lang="en-US" sz="2400" dirty="0" err="1"/>
              <a:t>Callsign</a:t>
            </a:r>
            <a:endParaRPr lang="en-US" sz="2000" dirty="0"/>
          </a:p>
        </p:txBody>
      </p:sp>
      <p:pic>
        <p:nvPicPr>
          <p:cNvPr id="6"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5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447800"/>
            <a:ext cx="8839200" cy="3970318"/>
          </a:xfrm>
          <a:prstGeom prst="rect">
            <a:avLst/>
          </a:prstGeom>
          <a:noFill/>
        </p:spPr>
        <p:txBody>
          <a:bodyPr wrap="square" rtlCol="0">
            <a:spAutoFit/>
          </a:bodyPr>
          <a:lstStyle/>
          <a:p>
            <a:r>
              <a:rPr lang="en-US" sz="2400" dirty="0"/>
              <a:t>Parade gaps are not desirable, as it confuses the onlookers, and may cause them to think the parade is over, when in fact, there are more units to come.</a:t>
            </a:r>
          </a:p>
          <a:p>
            <a:endParaRPr lang="en-US" dirty="0"/>
          </a:p>
          <a:p>
            <a:endParaRPr lang="en-US" dirty="0"/>
          </a:p>
          <a:p>
            <a:r>
              <a:rPr lang="en-US" sz="2400" b="1" dirty="0"/>
              <a:t>Why do gaps happen? </a:t>
            </a:r>
          </a:p>
          <a:p>
            <a:r>
              <a:rPr lang="en-US" sz="2000" dirty="0"/>
              <a:t>Some units move faster than others</a:t>
            </a:r>
          </a:p>
          <a:p>
            <a:r>
              <a:rPr lang="en-US" sz="2000" dirty="0"/>
              <a:t>Some units move slower than others</a:t>
            </a:r>
          </a:p>
          <a:p>
            <a:r>
              <a:rPr lang="en-US" sz="2000" dirty="0"/>
              <a:t>Some units break down</a:t>
            </a:r>
          </a:p>
          <a:p>
            <a:r>
              <a:rPr lang="en-US" sz="2000" dirty="0"/>
              <a:t>Some units perform routines in place, which can cause large spaces in front of them</a:t>
            </a:r>
          </a:p>
          <a:p>
            <a:r>
              <a:rPr lang="en-US" sz="2000" dirty="0"/>
              <a:t>Occasionally there is a commercial break at the TV location, causing a gap to form</a:t>
            </a:r>
          </a:p>
          <a:p>
            <a:endParaRPr lang="en-US" sz="2000" dirty="0"/>
          </a:p>
        </p:txBody>
      </p:sp>
    </p:spTree>
    <p:extLst>
      <p:ext uri="{BB962C8B-B14F-4D97-AF65-F5344CB8AC3E}">
        <p14:creationId xmlns:p14="http://schemas.microsoft.com/office/powerpoint/2010/main" val="331940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37787"/>
            <a:ext cx="9144000" cy="6120213"/>
          </a:xfrm>
          <a:prstGeom prst="rect">
            <a:avLst/>
          </a:prstGeom>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equential Access Storage 1"/>
          <p:cNvSpPr/>
          <p:nvPr/>
        </p:nvSpPr>
        <p:spPr>
          <a:xfrm>
            <a:off x="2514600" y="4480794"/>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7" name="Flowchart: Sequential Access Storage 6"/>
          <p:cNvSpPr/>
          <p:nvPr/>
        </p:nvSpPr>
        <p:spPr>
          <a:xfrm>
            <a:off x="3381828" y="3109194"/>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8" name="Flowchart: Sequential Access Storage 7"/>
          <p:cNvSpPr/>
          <p:nvPr/>
        </p:nvSpPr>
        <p:spPr>
          <a:xfrm flipH="1">
            <a:off x="1828800" y="2869708"/>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9" name="Flowchart: Sequential Access Storage 8"/>
          <p:cNvSpPr/>
          <p:nvPr/>
        </p:nvSpPr>
        <p:spPr>
          <a:xfrm>
            <a:off x="4851400" y="4400966"/>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0" name="Flowchart: Sequential Access Storage 9"/>
          <p:cNvSpPr/>
          <p:nvPr/>
        </p:nvSpPr>
        <p:spPr>
          <a:xfrm flipH="1">
            <a:off x="5865593" y="1686794"/>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1" name="Flowchart: Sequential Access Storage 10"/>
          <p:cNvSpPr/>
          <p:nvPr/>
        </p:nvSpPr>
        <p:spPr>
          <a:xfrm flipH="1">
            <a:off x="1817914" y="1498108"/>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3" name="Flowchart: Sequential Access Storage 12"/>
          <p:cNvSpPr/>
          <p:nvPr/>
        </p:nvSpPr>
        <p:spPr>
          <a:xfrm>
            <a:off x="5257800" y="2869708"/>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Tree>
    <p:extLst>
      <p:ext uri="{BB962C8B-B14F-4D97-AF65-F5344CB8AC3E}">
        <p14:creationId xmlns:p14="http://schemas.microsoft.com/office/powerpoint/2010/main" val="37929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447800"/>
            <a:ext cx="8382000" cy="3970318"/>
          </a:xfrm>
          <a:prstGeom prst="rect">
            <a:avLst/>
          </a:prstGeom>
          <a:noFill/>
        </p:spPr>
        <p:txBody>
          <a:bodyPr wrap="square" rtlCol="0">
            <a:spAutoFit/>
          </a:bodyPr>
          <a:lstStyle/>
          <a:p>
            <a:r>
              <a:rPr lang="en-US" sz="2800" dirty="0"/>
              <a:t>When reporting a gap, call Net Control with your Tactical Call, report the gap length, location and the unit either in front of the gap or after it. Clear with your FCC Call.</a:t>
            </a:r>
          </a:p>
          <a:p>
            <a:endParaRPr lang="en-US" sz="2800" dirty="0"/>
          </a:p>
          <a:p>
            <a:r>
              <a:rPr lang="en-US" sz="2800" dirty="0"/>
              <a:t>Net Control will contact Charlie and Victor Stations further along the parade route to help mitigate or shrink the gap. Additional information on Parade Gap Mitigation is included in the handout you are given on Parade Day.</a:t>
            </a:r>
          </a:p>
        </p:txBody>
      </p:sp>
    </p:spTree>
    <p:extLst>
      <p:ext uri="{BB962C8B-B14F-4D97-AF65-F5344CB8AC3E}">
        <p14:creationId xmlns:p14="http://schemas.microsoft.com/office/powerpoint/2010/main" val="1223064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7887"/>
            <a:ext cx="9144000" cy="6183244"/>
          </a:xfrm>
          <a:prstGeom prst="rect">
            <a:avLst/>
          </a:prstGeom>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3657600" y="3276600"/>
            <a:ext cx="3352800" cy="1752600"/>
          </a:xfrm>
          <a:prstGeom prst="wedgeEllipseCallout">
            <a:avLst>
              <a:gd name="adj1" fmla="val -21417"/>
              <a:gd name="adj2" fmla="val 81862"/>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B050"/>
                </a:solidFill>
              </a:rPr>
              <a:t>Net, Victor 3</a:t>
            </a:r>
          </a:p>
        </p:txBody>
      </p:sp>
      <p:sp>
        <p:nvSpPr>
          <p:cNvPr id="8" name="Rectangular Callout 7"/>
          <p:cNvSpPr/>
          <p:nvPr/>
        </p:nvSpPr>
        <p:spPr>
          <a:xfrm>
            <a:off x="5029200" y="990600"/>
            <a:ext cx="2286000" cy="1643269"/>
          </a:xfrm>
          <a:prstGeom prst="wedgeRectCallout">
            <a:avLst>
              <a:gd name="adj1" fmla="val 98298"/>
              <a:gd name="adj2" fmla="val -7963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50"/>
                </a:solidFill>
              </a:rPr>
              <a:t>Victor 3, Go.</a:t>
            </a:r>
          </a:p>
        </p:txBody>
      </p:sp>
    </p:spTree>
    <p:extLst>
      <p:ext uri="{BB962C8B-B14F-4D97-AF65-F5344CB8AC3E}">
        <p14:creationId xmlns:p14="http://schemas.microsoft.com/office/powerpoint/2010/main" val="2856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7887"/>
            <a:ext cx="9144000" cy="6183244"/>
          </a:xfrm>
          <a:prstGeom prst="rect">
            <a:avLst/>
          </a:prstGeom>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3657600" y="3276600"/>
            <a:ext cx="3352800" cy="1752600"/>
          </a:xfrm>
          <a:prstGeom prst="wedgeEllipseCallout">
            <a:avLst>
              <a:gd name="adj1" fmla="val -21417"/>
              <a:gd name="adj2" fmla="val 81862"/>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B050"/>
                </a:solidFill>
              </a:rPr>
              <a:t>Net, Victor 3</a:t>
            </a:r>
          </a:p>
        </p:txBody>
      </p:sp>
      <p:sp>
        <p:nvSpPr>
          <p:cNvPr id="8" name="Rectangular Callout 7"/>
          <p:cNvSpPr/>
          <p:nvPr/>
        </p:nvSpPr>
        <p:spPr>
          <a:xfrm>
            <a:off x="5029200" y="990600"/>
            <a:ext cx="2286000" cy="1643269"/>
          </a:xfrm>
          <a:prstGeom prst="wedgeRectCallout">
            <a:avLst>
              <a:gd name="adj1" fmla="val 98298"/>
              <a:gd name="adj2" fmla="val -7963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50"/>
                </a:solidFill>
              </a:rPr>
              <a:t>Victor 3, Go.</a:t>
            </a:r>
          </a:p>
        </p:txBody>
      </p:sp>
      <p:sp>
        <p:nvSpPr>
          <p:cNvPr id="12" name="Oval Callout 11"/>
          <p:cNvSpPr/>
          <p:nvPr/>
        </p:nvSpPr>
        <p:spPr>
          <a:xfrm>
            <a:off x="3657600" y="3276600"/>
            <a:ext cx="3352800" cy="1752600"/>
          </a:xfrm>
          <a:prstGeom prst="wedgeEllipseCallout">
            <a:avLst>
              <a:gd name="adj1" fmla="val -22627"/>
              <a:gd name="adj2" fmla="val 82843"/>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rPr>
              <a:t>Gap. 2 blocks.</a:t>
            </a:r>
          </a:p>
        </p:txBody>
      </p:sp>
      <p:sp>
        <p:nvSpPr>
          <p:cNvPr id="6" name="Rectangular Callout 5"/>
          <p:cNvSpPr/>
          <p:nvPr/>
        </p:nvSpPr>
        <p:spPr>
          <a:xfrm>
            <a:off x="5029200" y="990599"/>
            <a:ext cx="2286000" cy="1643269"/>
          </a:xfrm>
          <a:prstGeom prst="wedgeRectCallout">
            <a:avLst>
              <a:gd name="adj1" fmla="val 99081"/>
              <a:gd name="adj2" fmla="val -79095"/>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rPr>
              <a:t>Unit #?</a:t>
            </a:r>
          </a:p>
        </p:txBody>
      </p:sp>
    </p:spTree>
    <p:extLst>
      <p:ext uri="{BB962C8B-B14F-4D97-AF65-F5344CB8AC3E}">
        <p14:creationId xmlns:p14="http://schemas.microsoft.com/office/powerpoint/2010/main" val="42223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to bring on Parade Day</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1066800"/>
            <a:ext cx="9101545" cy="4832092"/>
          </a:xfrm>
          <a:prstGeom prst="rect">
            <a:avLst/>
          </a:prstGeom>
          <a:noFill/>
        </p:spPr>
        <p:txBody>
          <a:bodyPr wrap="square" rtlCol="0">
            <a:spAutoFit/>
          </a:bodyPr>
          <a:lstStyle/>
          <a:p>
            <a:r>
              <a:rPr lang="en-US" sz="2800" dirty="0"/>
              <a:t>Please be prepared for inclement weather AND nice weather.</a:t>
            </a:r>
          </a:p>
          <a:p>
            <a:r>
              <a:rPr lang="en-US" sz="2800" dirty="0"/>
              <a:t>Dress accordingly and in layers.</a:t>
            </a:r>
          </a:p>
          <a:p>
            <a:endParaRPr lang="en-US" sz="1400" dirty="0"/>
          </a:p>
          <a:p>
            <a:r>
              <a:rPr lang="en-US" sz="2800" dirty="0"/>
              <a:t>Bring your 2m radio (70cm option a bonus)</a:t>
            </a:r>
          </a:p>
          <a:p>
            <a:r>
              <a:rPr lang="en-US" sz="2800" dirty="0"/>
              <a:t>Spare batteries and/or spare radio</a:t>
            </a:r>
          </a:p>
          <a:p>
            <a:r>
              <a:rPr lang="en-US" sz="2800" dirty="0"/>
              <a:t>Good headphones or earbuds</a:t>
            </a:r>
          </a:p>
          <a:p>
            <a:r>
              <a:rPr lang="en-US" sz="2800" dirty="0"/>
              <a:t>User manual for the radio (if you need help programming it)</a:t>
            </a:r>
          </a:p>
          <a:p>
            <a:endParaRPr lang="en-US" sz="1400" dirty="0"/>
          </a:p>
          <a:p>
            <a:r>
              <a:rPr lang="en-US" sz="2800" dirty="0"/>
              <a:t>Water and Food </a:t>
            </a:r>
          </a:p>
          <a:p>
            <a:r>
              <a:rPr lang="en-US" sz="2800" dirty="0"/>
              <a:t>Medications if needed</a:t>
            </a:r>
          </a:p>
          <a:p>
            <a:r>
              <a:rPr lang="en-US" sz="2800" dirty="0"/>
              <a:t>Comfortable and portable chair if your position is stationary</a:t>
            </a:r>
            <a:br>
              <a:rPr lang="en-US" sz="2800" dirty="0"/>
            </a:br>
            <a:r>
              <a:rPr lang="en-US" sz="2800" dirty="0"/>
              <a:t>Writing utensil and or clipboard if you need to take notes</a:t>
            </a:r>
          </a:p>
        </p:txBody>
      </p:sp>
    </p:spTree>
    <p:extLst>
      <p:ext uri="{BB962C8B-B14F-4D97-AF65-F5344CB8AC3E}">
        <p14:creationId xmlns:p14="http://schemas.microsoft.com/office/powerpoint/2010/main" val="4489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to bring on Parade Day</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066800"/>
            <a:ext cx="8763000" cy="5632311"/>
          </a:xfrm>
          <a:prstGeom prst="rect">
            <a:avLst/>
          </a:prstGeom>
          <a:noFill/>
        </p:spPr>
        <p:txBody>
          <a:bodyPr wrap="square" rtlCol="0">
            <a:spAutoFit/>
          </a:bodyPr>
          <a:lstStyle/>
          <a:p>
            <a:r>
              <a:rPr lang="en-US" sz="2400" dirty="0"/>
              <a:t>We meet at the </a:t>
            </a:r>
            <a:r>
              <a:rPr lang="en-US" sz="2400" dirty="0" err="1"/>
              <a:t>Comm</a:t>
            </a:r>
            <a:r>
              <a:rPr lang="en-US" sz="2400" dirty="0"/>
              <a:t> Van in the usual location – in front of the INB Performing Arts Center. Meet time is 5:00 pm (1700 hours).</a:t>
            </a:r>
          </a:p>
          <a:p>
            <a:endParaRPr lang="en-US" sz="2400" dirty="0"/>
          </a:p>
          <a:p>
            <a:r>
              <a:rPr lang="en-US" sz="2400" dirty="0"/>
              <a:t>There will be packets with the tactical map, instructions, parade gap mitigation information. The frequency list will be available then. </a:t>
            </a:r>
          </a:p>
          <a:p>
            <a:r>
              <a:rPr lang="en-US" sz="2400" dirty="0"/>
              <a:t>I’ll probably say a few words during that time.</a:t>
            </a:r>
          </a:p>
          <a:p>
            <a:endParaRPr lang="en-US" sz="2400" dirty="0"/>
          </a:p>
          <a:p>
            <a:r>
              <a:rPr lang="en-US" sz="2400" dirty="0"/>
              <a:t>If you need a ride from your parking location to the </a:t>
            </a:r>
            <a:r>
              <a:rPr lang="en-US" sz="2400" dirty="0" err="1"/>
              <a:t>Comm</a:t>
            </a:r>
            <a:r>
              <a:rPr lang="en-US" sz="2400" dirty="0"/>
              <a:t> van, or </a:t>
            </a:r>
            <a:r>
              <a:rPr lang="en-US" sz="2400" dirty="0" err="1"/>
              <a:t>Comm</a:t>
            </a:r>
            <a:r>
              <a:rPr lang="en-US" sz="2400" dirty="0"/>
              <a:t> van to your station and then back to your vehicle, we will have two carts operating this year.</a:t>
            </a:r>
          </a:p>
          <a:p>
            <a:endParaRPr lang="en-US" sz="2400" dirty="0"/>
          </a:p>
          <a:p>
            <a:r>
              <a:rPr lang="en-US" sz="2400" dirty="0"/>
              <a:t>Please be patient as we come to pick you up. Also, please be on frequency so we can coordinate pick-up.</a:t>
            </a:r>
          </a:p>
          <a:p>
            <a:endParaRPr lang="en-US" sz="2400" dirty="0"/>
          </a:p>
          <a:p>
            <a:pPr algn="ctr"/>
            <a:r>
              <a:rPr lang="en-US" sz="2400" b="1" u="sng" dirty="0"/>
              <a:t>Talk-in Frequency will be                             .</a:t>
            </a:r>
          </a:p>
        </p:txBody>
      </p:sp>
    </p:spTree>
    <p:extLst>
      <p:ext uri="{BB962C8B-B14F-4D97-AF65-F5344CB8AC3E}">
        <p14:creationId xmlns:p14="http://schemas.microsoft.com/office/powerpoint/2010/main" val="419315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Safety and Security</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838200"/>
            <a:ext cx="8763000" cy="5170646"/>
          </a:xfrm>
          <a:prstGeom prst="rect">
            <a:avLst/>
          </a:prstGeom>
          <a:noFill/>
        </p:spPr>
        <p:txBody>
          <a:bodyPr wrap="square" rtlCol="0">
            <a:spAutoFit/>
          </a:bodyPr>
          <a:lstStyle/>
          <a:p>
            <a:r>
              <a:rPr lang="en-US" sz="2200" dirty="0"/>
              <a:t>In the past, we have received intentional interference on the frequencies we used for the Parade. Because of this, the actual frequencies in use will be discussed only in person, via phone, or in email but never over the air.</a:t>
            </a:r>
          </a:p>
          <a:p>
            <a:endParaRPr lang="en-US" sz="2200" dirty="0"/>
          </a:p>
          <a:p>
            <a:r>
              <a:rPr lang="en-US" sz="2200" dirty="0"/>
              <a:t>If there is someone who wants to know the frequencies, but are not part of the parade, please have them contact the coordinator. The Parade frequencies are not for general knowledge. </a:t>
            </a:r>
          </a:p>
          <a:p>
            <a:endParaRPr lang="en-US" sz="2200" b="1" u="sng" dirty="0"/>
          </a:p>
          <a:p>
            <a:r>
              <a:rPr lang="en-US" sz="2200" b="1" u="sng" dirty="0"/>
              <a:t>When referring to the frequencies over the air, use the tactical names for those frequencies, never the actual frequency numbers.</a:t>
            </a:r>
          </a:p>
          <a:p>
            <a:endParaRPr lang="en-US" sz="2200" b="1" u="sng" dirty="0"/>
          </a:p>
          <a:p>
            <a:r>
              <a:rPr lang="en-US" sz="2200" dirty="0"/>
              <a:t>If someone causes interference, or has an open mic, wait for Net Control to direct you to change to Alternate or Backup frequencies.</a:t>
            </a:r>
          </a:p>
          <a:p>
            <a:endParaRPr lang="en-US" sz="2200" dirty="0"/>
          </a:p>
          <a:p>
            <a:r>
              <a:rPr lang="en-US" sz="2200" dirty="0"/>
              <a:t>If the frequency is in use and you have an emergency, call the Red Phone.</a:t>
            </a:r>
          </a:p>
        </p:txBody>
      </p:sp>
    </p:spTree>
    <p:extLst>
      <p:ext uri="{BB962C8B-B14F-4D97-AF65-F5344CB8AC3E}">
        <p14:creationId xmlns:p14="http://schemas.microsoft.com/office/powerpoint/2010/main" val="425888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3473" y="1922418"/>
            <a:ext cx="2895600" cy="2862322"/>
          </a:xfrm>
          <a:prstGeom prst="rect">
            <a:avLst/>
          </a:prstGeom>
          <a:noFill/>
        </p:spPr>
        <p:txBody>
          <a:bodyPr wrap="square" rtlCol="0">
            <a:spAutoFit/>
          </a:bodyPr>
          <a:lstStyle/>
          <a:p>
            <a:pPr algn="ctr"/>
            <a:r>
              <a:rPr lang="en-US" sz="6000" b="1" dirty="0">
                <a:solidFill>
                  <a:schemeClr val="bg1">
                    <a:lumMod val="75000"/>
                  </a:schemeClr>
                </a:solidFill>
              </a:rPr>
              <a:t>The Parade Krewe</a:t>
            </a:r>
          </a:p>
        </p:txBody>
      </p:sp>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How does the Parade happen?</a:t>
            </a:r>
          </a:p>
        </p:txBody>
      </p:sp>
      <p:sp>
        <p:nvSpPr>
          <p:cNvPr id="4" name="TextBox 3"/>
          <p:cNvSpPr txBox="1"/>
          <p:nvPr/>
        </p:nvSpPr>
        <p:spPr>
          <a:xfrm>
            <a:off x="533400" y="1905000"/>
            <a:ext cx="2895600" cy="2862322"/>
          </a:xfrm>
          <a:prstGeom prst="rect">
            <a:avLst/>
          </a:prstGeom>
          <a:noFill/>
        </p:spPr>
        <p:txBody>
          <a:bodyPr wrap="square" rtlCol="0">
            <a:spAutoFit/>
          </a:bodyPr>
          <a:lstStyle/>
          <a:p>
            <a:pPr algn="ctr"/>
            <a:r>
              <a:rPr lang="en-US" sz="6000" b="1" dirty="0">
                <a:solidFill>
                  <a:srgbClr val="7030A0"/>
                </a:solidFill>
              </a:rPr>
              <a:t>The Parade Krewe</a:t>
            </a:r>
          </a:p>
        </p:txBody>
      </p:sp>
      <p:pic>
        <p:nvPicPr>
          <p:cNvPr id="5122" name="Picture 2" descr="http://khq.images.worldnow.com/images/22291654_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155" y="1981200"/>
            <a:ext cx="4038600" cy="3028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06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01076"/>
            <a:ext cx="8610600" cy="5786199"/>
          </a:xfrm>
          <a:prstGeom prst="rect">
            <a:avLst/>
          </a:prstGeom>
        </p:spPr>
        <p:txBody>
          <a:bodyPr wrap="square">
            <a:spAutoFit/>
          </a:bodyPr>
          <a:lstStyle/>
          <a:p>
            <a:pPr algn="ctr"/>
            <a:r>
              <a:rPr lang="en-US" sz="3600" b="1" i="1" u="sng" dirty="0">
                <a:solidFill>
                  <a:srgbClr val="7030A0"/>
                </a:solidFill>
              </a:rPr>
              <a:t>Lilac Parade</a:t>
            </a:r>
            <a:endParaRPr lang="en-US" sz="3600" b="1" i="1" dirty="0">
              <a:solidFill>
                <a:srgbClr val="7030A0"/>
              </a:solidFill>
            </a:endParaRPr>
          </a:p>
          <a:p>
            <a:pPr>
              <a:tabLst>
                <a:tab pos="4454525" algn="r"/>
              </a:tabLst>
            </a:pPr>
            <a:r>
              <a:rPr lang="en-US" sz="3600" b="1" dirty="0"/>
              <a:t>	“Primary VHF” Net: </a:t>
            </a:r>
          </a:p>
          <a:p>
            <a:pPr marL="0" lvl="2">
              <a:tabLst>
                <a:tab pos="4454525" algn="r"/>
              </a:tabLst>
            </a:pPr>
            <a:r>
              <a:rPr lang="en-US" sz="3200" b="1" dirty="0"/>
              <a:t>	“VHF  Simplex”: </a:t>
            </a:r>
          </a:p>
          <a:p>
            <a:pPr marL="0" lvl="2">
              <a:tabLst>
                <a:tab pos="4454525" algn="r"/>
              </a:tabLst>
            </a:pPr>
            <a:r>
              <a:rPr lang="en-US" sz="3200" b="1" dirty="0"/>
              <a:t>	“Alternate VHF” Net:  </a:t>
            </a:r>
          </a:p>
          <a:p>
            <a:pPr marL="0" lvl="2">
              <a:tabLst>
                <a:tab pos="4454525" algn="r"/>
              </a:tabLst>
            </a:pPr>
            <a:endParaRPr lang="en-US" sz="2000" b="1" dirty="0"/>
          </a:p>
          <a:p>
            <a:pPr marL="0" lvl="2">
              <a:tabLst>
                <a:tab pos="4454525" algn="r"/>
              </a:tabLst>
            </a:pPr>
            <a:r>
              <a:rPr lang="en-US" sz="3600" b="1" dirty="0"/>
              <a:t>	“Primary UHF” Net: </a:t>
            </a:r>
          </a:p>
          <a:p>
            <a:endParaRPr lang="en-US" b="1" u="heavy" dirty="0"/>
          </a:p>
          <a:p>
            <a:r>
              <a:rPr lang="en-US" sz="3200" b="1" u="heavy" dirty="0"/>
              <a:t>Backup Simplex</a:t>
            </a:r>
          </a:p>
          <a:p>
            <a:pPr>
              <a:tabLst>
                <a:tab pos="1717675" algn="r"/>
              </a:tabLst>
            </a:pPr>
            <a:r>
              <a:rPr lang="en-US" sz="3200" b="1" dirty="0"/>
              <a:t>“Alpha”		14_.__</a:t>
            </a:r>
            <a:endParaRPr lang="en-US" sz="3200" dirty="0"/>
          </a:p>
          <a:p>
            <a:pPr>
              <a:tabLst>
                <a:tab pos="1717675" algn="r"/>
              </a:tabLst>
            </a:pPr>
            <a:r>
              <a:rPr lang="en-US" sz="3200" b="1" dirty="0"/>
              <a:t>“Juliet”		14_.__</a:t>
            </a:r>
            <a:endParaRPr lang="en-US" sz="3200" dirty="0"/>
          </a:p>
          <a:p>
            <a:pPr>
              <a:tabLst>
                <a:tab pos="1717675" algn="r"/>
              </a:tabLst>
            </a:pPr>
            <a:r>
              <a:rPr lang="en-US" sz="3200" b="1" dirty="0"/>
              <a:t>“Tango”		14_.__</a:t>
            </a:r>
            <a:endParaRPr lang="en-US" sz="3200" dirty="0"/>
          </a:p>
          <a:p>
            <a:pPr>
              <a:tabLst>
                <a:tab pos="1717675" algn="r"/>
              </a:tabLst>
            </a:pPr>
            <a:r>
              <a:rPr lang="en-US" sz="3200" b="1" dirty="0"/>
              <a:t>“</a:t>
            </a:r>
            <a:r>
              <a:rPr lang="en-US" sz="3200" b="1" dirty="0" err="1"/>
              <a:t>Xray</a:t>
            </a:r>
            <a:r>
              <a:rPr lang="en-US" sz="3200" b="1" dirty="0"/>
              <a:t>”		14_.__</a:t>
            </a:r>
            <a:endParaRPr lang="en-US" sz="3200" dirty="0"/>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707886"/>
          </a:xfrm>
          <a:prstGeom prst="rect">
            <a:avLst/>
          </a:prstGeom>
          <a:solidFill>
            <a:srgbClr val="7030A0"/>
          </a:solidFill>
        </p:spPr>
        <p:txBody>
          <a:bodyPr wrap="square" rtlCol="0">
            <a:spAutoFit/>
          </a:bodyPr>
          <a:lstStyle/>
          <a:p>
            <a:pPr algn="ctr"/>
            <a:r>
              <a:rPr lang="en-US" sz="4000" b="1" dirty="0">
                <a:solidFill>
                  <a:schemeClr val="bg1"/>
                </a:solidFill>
              </a:rPr>
              <a:t>PARADE FREQUENCIES</a:t>
            </a:r>
          </a:p>
        </p:txBody>
      </p:sp>
      <p:sp>
        <p:nvSpPr>
          <p:cNvPr id="4" name="TextBox 3"/>
          <p:cNvSpPr txBox="1"/>
          <p:nvPr/>
        </p:nvSpPr>
        <p:spPr>
          <a:xfrm>
            <a:off x="4572000" y="4495800"/>
            <a:ext cx="2518638" cy="1200329"/>
          </a:xfrm>
          <a:prstGeom prst="rect">
            <a:avLst/>
          </a:prstGeom>
          <a:noFill/>
        </p:spPr>
        <p:txBody>
          <a:bodyPr wrap="none" rtlCol="0">
            <a:spAutoFit/>
          </a:bodyPr>
          <a:lstStyle/>
          <a:p>
            <a:pPr algn="ctr"/>
            <a:r>
              <a:rPr lang="en-US" sz="4000" b="1" u="sng" dirty="0">
                <a:solidFill>
                  <a:srgbClr val="FF0000"/>
                </a:solidFill>
              </a:rPr>
              <a:t>Red Phone</a:t>
            </a:r>
          </a:p>
          <a:p>
            <a:pPr algn="ctr"/>
            <a:r>
              <a:rPr lang="en-US" sz="3200" b="1" dirty="0">
                <a:solidFill>
                  <a:srgbClr val="FF0000"/>
                </a:solidFill>
              </a:rPr>
              <a:t>509-___-____</a:t>
            </a:r>
          </a:p>
        </p:txBody>
      </p:sp>
    </p:spTree>
    <p:extLst>
      <p:ext uri="{BB962C8B-B14F-4D97-AF65-F5344CB8AC3E}">
        <p14:creationId xmlns:p14="http://schemas.microsoft.com/office/powerpoint/2010/main" val="280574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01076"/>
            <a:ext cx="8610600" cy="3416320"/>
          </a:xfrm>
          <a:prstGeom prst="rect">
            <a:avLst/>
          </a:prstGeom>
        </p:spPr>
        <p:txBody>
          <a:bodyPr wrap="square">
            <a:spAutoFit/>
          </a:bodyPr>
          <a:lstStyle/>
          <a:p>
            <a:pPr algn="ctr"/>
            <a:endParaRPr lang="en-US" sz="3600" b="1" i="1" u="sng">
              <a:solidFill>
                <a:srgbClr val="7030A0"/>
              </a:solidFill>
            </a:endParaRPr>
          </a:p>
          <a:p>
            <a:pPr algn="ctr"/>
            <a:r>
              <a:rPr lang="en-US" sz="3600" b="1" i="1" u="sng">
                <a:solidFill>
                  <a:srgbClr val="7030A0"/>
                </a:solidFill>
              </a:rPr>
              <a:t>Thank You</a:t>
            </a:r>
          </a:p>
          <a:p>
            <a:pPr algn="ctr"/>
            <a:endParaRPr lang="en-US" sz="3600" b="1" i="1" u="sng" dirty="0">
              <a:solidFill>
                <a:srgbClr val="7030A0"/>
              </a:solidFill>
            </a:endParaRPr>
          </a:p>
          <a:p>
            <a:pPr algn="ctr"/>
            <a:r>
              <a:rPr lang="en-US" sz="3600" i="1" dirty="0">
                <a:solidFill>
                  <a:srgbClr val="7030A0"/>
                </a:solidFill>
              </a:rPr>
              <a:t>For being a volunteer for the parade, but much more than that, for being willing to help make this parade the best in the nation!</a:t>
            </a:r>
            <a:endParaRPr lang="en-US" sz="3200" dirty="0"/>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707886"/>
          </a:xfrm>
          <a:prstGeom prst="rect">
            <a:avLst/>
          </a:prstGeom>
          <a:solidFill>
            <a:srgbClr val="7030A0"/>
          </a:solidFill>
        </p:spPr>
        <p:txBody>
          <a:bodyPr wrap="square" rtlCol="0">
            <a:spAutoFit/>
          </a:bodyPr>
          <a:lstStyle/>
          <a:p>
            <a:pPr algn="ctr"/>
            <a:r>
              <a:rPr lang="en-US" sz="4000" b="1" dirty="0">
                <a:solidFill>
                  <a:schemeClr val="bg1"/>
                </a:solidFill>
              </a:rPr>
              <a:t>Fin</a:t>
            </a:r>
          </a:p>
        </p:txBody>
      </p:sp>
    </p:spTree>
    <p:extLst>
      <p:ext uri="{BB962C8B-B14F-4D97-AF65-F5344CB8AC3E}">
        <p14:creationId xmlns:p14="http://schemas.microsoft.com/office/powerpoint/2010/main" val="139577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5354398"/>
            <a:ext cx="7776755" cy="1477336"/>
          </a:xfrm>
          <a:prstGeom prst="rect">
            <a:avLst/>
          </a:prstGeom>
          <a:gradFill>
            <a:gsLst>
              <a:gs pos="0">
                <a:schemeClr val="bg1"/>
              </a:gs>
              <a:gs pos="24000">
                <a:srgbClr val="FF9302"/>
              </a:gs>
              <a:gs pos="78000">
                <a:srgbClr val="FF930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How does the Parade happen?</a:t>
            </a:r>
          </a:p>
        </p:txBody>
      </p:sp>
      <p:sp>
        <p:nvSpPr>
          <p:cNvPr id="4" name="TextBox 3"/>
          <p:cNvSpPr txBox="1"/>
          <p:nvPr/>
        </p:nvSpPr>
        <p:spPr>
          <a:xfrm>
            <a:off x="152400" y="1066800"/>
            <a:ext cx="8763000" cy="4154984"/>
          </a:xfrm>
          <a:prstGeom prst="rect">
            <a:avLst/>
          </a:prstGeom>
          <a:noFill/>
        </p:spPr>
        <p:txBody>
          <a:bodyPr wrap="square" rtlCol="0">
            <a:spAutoFit/>
          </a:bodyPr>
          <a:lstStyle/>
          <a:p>
            <a:pPr algn="ctr"/>
            <a:r>
              <a:rPr lang="en-US" sz="2400" b="1" dirty="0"/>
              <a:t>Through the dedication and hard work of over 40 volunteers</a:t>
            </a:r>
          </a:p>
          <a:p>
            <a:endParaRPr lang="en-US" sz="2400" dirty="0"/>
          </a:p>
          <a:p>
            <a:r>
              <a:rPr lang="en-US" sz="2400" dirty="0"/>
              <a:t>Parade season begins in November of the previous year, till the cleanup is done the day after the parade.</a:t>
            </a:r>
          </a:p>
          <a:p>
            <a:endParaRPr lang="en-US" sz="2400" dirty="0"/>
          </a:p>
          <a:p>
            <a:r>
              <a:rPr lang="en-US" sz="2400" dirty="0"/>
              <a:t>Coordination of Floats, Equestrians, Bands, Antique Cars, Commercial groups, Military groups and VIPs takes months of effort. Individuals responsible for their part in the parade are exceptional at their jobs.</a:t>
            </a:r>
          </a:p>
          <a:p>
            <a:endParaRPr lang="en-US" sz="2400" dirty="0"/>
          </a:p>
          <a:p>
            <a:pPr algn="ctr"/>
            <a:r>
              <a:rPr lang="en-US" sz="2400" dirty="0"/>
              <a:t>NONE of this could happen as well as it does without us… </a:t>
            </a:r>
          </a:p>
          <a:p>
            <a:pPr algn="ctr"/>
            <a:r>
              <a:rPr lang="en-US" sz="2400" dirty="0"/>
              <a:t>	…</a:t>
            </a:r>
            <a:r>
              <a:rPr lang="en-US" sz="2400" u="sng" dirty="0"/>
              <a:t>their</a:t>
            </a:r>
            <a:r>
              <a:rPr lang="en-US" sz="2400" dirty="0"/>
              <a:t> radio communications group.</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3333" b="10000"/>
          <a:stretch/>
        </p:blipFill>
        <p:spPr>
          <a:xfrm>
            <a:off x="1219200" y="5354398"/>
            <a:ext cx="5334000" cy="1466850"/>
          </a:xfrm>
          <a:prstGeom prst="rect">
            <a:avLst/>
          </a:prstGeom>
        </p:spPr>
      </p:pic>
    </p:spTree>
    <p:extLst>
      <p:ext uri="{BB962C8B-B14F-4D97-AF65-F5344CB8AC3E}">
        <p14:creationId xmlns:p14="http://schemas.microsoft.com/office/powerpoint/2010/main" val="209736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6200"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Who can be in the parade?</a:t>
            </a:r>
          </a:p>
        </p:txBody>
      </p:sp>
      <p:sp>
        <p:nvSpPr>
          <p:cNvPr id="5" name="TextBox 4"/>
          <p:cNvSpPr txBox="1"/>
          <p:nvPr/>
        </p:nvSpPr>
        <p:spPr>
          <a:xfrm>
            <a:off x="0" y="762000"/>
            <a:ext cx="5445465" cy="4585871"/>
          </a:xfrm>
          <a:prstGeom prst="rect">
            <a:avLst/>
          </a:prstGeom>
          <a:noFill/>
        </p:spPr>
        <p:txBody>
          <a:bodyPr wrap="none" rtlCol="0">
            <a:spAutoFit/>
          </a:bodyPr>
          <a:lstStyle/>
          <a:p>
            <a:pPr marL="169863" indent="-169863">
              <a:buFont typeface="Arial" panose="020B0604020202020204" pitchFamily="34" charset="0"/>
              <a:buChar char="•"/>
            </a:pPr>
            <a:r>
              <a:rPr lang="en-US" sz="3200" dirty="0"/>
              <a:t>Dignitaries</a:t>
            </a:r>
          </a:p>
          <a:p>
            <a:pPr marL="169863" indent="-169863">
              <a:buFont typeface="Arial" panose="020B0604020202020204" pitchFamily="34" charset="0"/>
              <a:buChar char="•"/>
            </a:pPr>
            <a:r>
              <a:rPr lang="en-US" sz="3200" dirty="0"/>
              <a:t>Military dignitaries and groups</a:t>
            </a:r>
          </a:p>
          <a:p>
            <a:pPr marL="169863" indent="-169863">
              <a:buFont typeface="Arial" panose="020B0604020202020204" pitchFamily="34" charset="0"/>
              <a:buChar char="•"/>
            </a:pPr>
            <a:r>
              <a:rPr lang="en-US" sz="3200" dirty="0"/>
              <a:t>City and town floats</a:t>
            </a:r>
          </a:p>
          <a:p>
            <a:pPr marL="169863" indent="-169863">
              <a:buFont typeface="Arial" panose="020B0604020202020204" pitchFamily="34" charset="0"/>
              <a:buChar char="•"/>
            </a:pPr>
            <a:r>
              <a:rPr lang="en-US" sz="3200" dirty="0"/>
              <a:t>School Bands</a:t>
            </a:r>
          </a:p>
          <a:p>
            <a:pPr marL="169863" indent="-169863">
              <a:buFont typeface="Arial" panose="020B0604020202020204" pitchFamily="34" charset="0"/>
              <a:buChar char="•"/>
            </a:pPr>
            <a:r>
              <a:rPr lang="en-US" sz="3200" dirty="0"/>
              <a:t>School Floats</a:t>
            </a:r>
          </a:p>
          <a:p>
            <a:pPr marL="169863" indent="-169863">
              <a:buFont typeface="Arial" panose="020B0604020202020204" pitchFamily="34" charset="0"/>
              <a:buChar char="•"/>
            </a:pPr>
            <a:r>
              <a:rPr lang="en-US" sz="3200" dirty="0"/>
              <a:t>Non-Profit Organizations</a:t>
            </a:r>
          </a:p>
          <a:p>
            <a:pPr marL="169863" indent="-169863">
              <a:buFont typeface="Arial" panose="020B0604020202020204" pitchFamily="34" charset="0"/>
              <a:buChar char="•"/>
            </a:pPr>
            <a:r>
              <a:rPr lang="en-US" sz="3200" dirty="0"/>
              <a:t>Non-Political &amp; Non-Religious</a:t>
            </a:r>
          </a:p>
          <a:p>
            <a:pPr marL="169863" indent="-169863">
              <a:buFont typeface="Arial" panose="020B0604020202020204" pitchFamily="34" charset="0"/>
              <a:buChar char="•"/>
            </a:pPr>
            <a:r>
              <a:rPr lang="en-US" sz="3200" dirty="0"/>
              <a:t>Antique and Showcase Cars</a:t>
            </a:r>
          </a:p>
          <a:p>
            <a:pPr marL="169863" indent="-169863"/>
            <a:endParaRPr lang="en-US" sz="3600" dirty="0"/>
          </a:p>
        </p:txBody>
      </p:sp>
      <p:pic>
        <p:nvPicPr>
          <p:cNvPr id="7172" name="Picture 4" descr="https://tse3.mm.bing.net/th?id=OIP.xI1aK6CAFDJ9eyQ6zOuKnQEsDh&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1837"/>
            <a:ext cx="2608216" cy="19561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cache-ak0.pinimg.com/736x/c8/72/b3/c872b35428eb0570d92fdc66ee04c9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701355"/>
            <a:ext cx="32385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media.spokesman.com/picture_story_item_images/7_8_t940.jpg?e9219e083a78a4429a18d28d8a24b72ce48bf7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8215" y="4795298"/>
            <a:ext cx="3437837" cy="206270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media.spokesman.com/picture_story_item_images/srx_Lilac_Parade_8_t940.jpg?e9219e083a78a4429a18d28d8a24b72ce48bf7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6053" y="3003674"/>
            <a:ext cx="3097948" cy="227732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spokane-areacvb.org/wp-content/uploads/2014/07/Lilac-Festival-spok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8581" y="5315624"/>
            <a:ext cx="1514280" cy="151428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c2.staticflickr.com/8/7282/8738065923_46e4766478_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2728" y="1878873"/>
            <a:ext cx="2197144" cy="146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0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609600"/>
            <a:ext cx="9144000" cy="4524315"/>
          </a:xfrm>
          <a:prstGeom prst="rect">
            <a:avLst/>
          </a:prstGeom>
          <a:noFill/>
        </p:spPr>
        <p:txBody>
          <a:bodyPr wrap="square" rtlCol="0">
            <a:spAutoFit/>
          </a:bodyPr>
          <a:lstStyle/>
          <a:p>
            <a:pPr algn="ctr"/>
            <a:r>
              <a:rPr lang="en-US" sz="9600" b="1" dirty="0">
                <a:solidFill>
                  <a:srgbClr val="7030A0"/>
                </a:solidFill>
              </a:rPr>
              <a:t>STAGING</a:t>
            </a:r>
          </a:p>
          <a:p>
            <a:pPr algn="ctr"/>
            <a:endParaRPr lang="en-US" sz="9600" dirty="0"/>
          </a:p>
          <a:p>
            <a:pPr algn="ctr"/>
            <a:r>
              <a:rPr lang="en-US" sz="9600" i="1" u="sng" dirty="0"/>
              <a:t>The Line-Up</a:t>
            </a:r>
          </a:p>
        </p:txBody>
      </p:sp>
    </p:spTree>
    <p:extLst>
      <p:ext uri="{BB962C8B-B14F-4D97-AF65-F5344CB8AC3E}">
        <p14:creationId xmlns:p14="http://schemas.microsoft.com/office/powerpoint/2010/main" val="10294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does Staging do?</a:t>
            </a:r>
          </a:p>
        </p:txBody>
      </p:sp>
      <p:sp>
        <p:nvSpPr>
          <p:cNvPr id="4" name="TextBox 3"/>
          <p:cNvSpPr txBox="1"/>
          <p:nvPr/>
        </p:nvSpPr>
        <p:spPr>
          <a:xfrm>
            <a:off x="152400" y="1066800"/>
            <a:ext cx="8763000" cy="830997"/>
          </a:xfrm>
          <a:prstGeom prst="rect">
            <a:avLst/>
          </a:prstGeom>
          <a:noFill/>
        </p:spPr>
        <p:txBody>
          <a:bodyPr wrap="square" rtlCol="0">
            <a:spAutoFit/>
          </a:bodyPr>
          <a:lstStyle/>
          <a:p>
            <a:pPr algn="ctr"/>
            <a:r>
              <a:rPr lang="en-US" sz="2400" b="1" dirty="0"/>
              <a:t>Staging is the process of lining up parade units in the proper order, giving them numbers and instructions in conduct.</a:t>
            </a:r>
            <a:endParaRPr lang="en-US" sz="2400" dirty="0"/>
          </a:p>
        </p:txBody>
      </p:sp>
      <p:sp>
        <p:nvSpPr>
          <p:cNvPr id="7" name="TextBox 6"/>
          <p:cNvSpPr txBox="1"/>
          <p:nvPr/>
        </p:nvSpPr>
        <p:spPr>
          <a:xfrm>
            <a:off x="533399" y="2667000"/>
            <a:ext cx="7086601" cy="3785652"/>
          </a:xfrm>
          <a:prstGeom prst="rect">
            <a:avLst/>
          </a:prstGeom>
          <a:noFill/>
        </p:spPr>
        <p:txBody>
          <a:bodyPr wrap="square" rtlCol="0">
            <a:spAutoFit/>
          </a:bodyPr>
          <a:lstStyle/>
          <a:p>
            <a:r>
              <a:rPr lang="en-US" sz="2400" dirty="0"/>
              <a:t>It’s a LOT like herding cats… </a:t>
            </a:r>
          </a:p>
          <a:p>
            <a:r>
              <a:rPr lang="en-US" sz="2400" dirty="0"/>
              <a:t>	</a:t>
            </a:r>
          </a:p>
          <a:p>
            <a:endParaRPr lang="en-US" sz="2400" dirty="0"/>
          </a:p>
          <a:p>
            <a:endParaRPr lang="en-US" sz="2400" dirty="0"/>
          </a:p>
          <a:p>
            <a:endParaRPr lang="en-US" sz="2400" dirty="0"/>
          </a:p>
          <a:p>
            <a:r>
              <a:rPr lang="en-US" sz="2400" dirty="0"/>
              <a:t>…or assembling puzzles where the pieces have legs and move about as they want to, without regard for order.</a:t>
            </a:r>
          </a:p>
          <a:p>
            <a:endParaRPr lang="en-US" sz="2400" dirty="0"/>
          </a:p>
          <a:p>
            <a:r>
              <a:rPr lang="en-US" sz="2400" dirty="0"/>
              <a:t>Staging is a generic term given to the area ahead of Final Mix and prior to the Start Line.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023266"/>
            <a:ext cx="4404376" cy="2472631"/>
          </a:xfrm>
          <a:prstGeom prst="rect">
            <a:avLst/>
          </a:prstGeom>
        </p:spPr>
      </p:pic>
    </p:spTree>
    <p:extLst>
      <p:ext uri="{BB962C8B-B14F-4D97-AF65-F5344CB8AC3E}">
        <p14:creationId xmlns:p14="http://schemas.microsoft.com/office/powerpoint/2010/main" val="85871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does Staging do?</a:t>
            </a:r>
          </a:p>
        </p:txBody>
      </p:sp>
      <p:sp>
        <p:nvSpPr>
          <p:cNvPr id="4" name="TextBox 3"/>
          <p:cNvSpPr txBox="1"/>
          <p:nvPr/>
        </p:nvSpPr>
        <p:spPr>
          <a:xfrm>
            <a:off x="152400" y="1066800"/>
            <a:ext cx="8763000" cy="830997"/>
          </a:xfrm>
          <a:prstGeom prst="rect">
            <a:avLst/>
          </a:prstGeom>
          <a:noFill/>
        </p:spPr>
        <p:txBody>
          <a:bodyPr wrap="square" rtlCol="0">
            <a:spAutoFit/>
          </a:bodyPr>
          <a:lstStyle/>
          <a:p>
            <a:pPr algn="ctr"/>
            <a:r>
              <a:rPr lang="en-US" sz="2400" b="1" dirty="0"/>
              <a:t>Everyone in Staging works together to put the parade units in order, according to the Line-Up.</a:t>
            </a:r>
            <a:endParaRPr lang="en-US" sz="2400" dirty="0"/>
          </a:p>
        </p:txBody>
      </p:sp>
      <p:sp>
        <p:nvSpPr>
          <p:cNvPr id="7" name="TextBox 6"/>
          <p:cNvSpPr txBox="1"/>
          <p:nvPr/>
        </p:nvSpPr>
        <p:spPr>
          <a:xfrm>
            <a:off x="228600" y="2057400"/>
            <a:ext cx="7548155" cy="4524315"/>
          </a:xfrm>
          <a:prstGeom prst="rect">
            <a:avLst/>
          </a:prstGeom>
          <a:noFill/>
        </p:spPr>
        <p:txBody>
          <a:bodyPr wrap="square" rtlCol="0">
            <a:spAutoFit/>
          </a:bodyPr>
          <a:lstStyle/>
          <a:p>
            <a:r>
              <a:rPr lang="en-US" sz="2400" dirty="0"/>
              <a:t>Following the Line-up is critical, and giving numbers to each unit is critical too. Numbers are placed on the ‘passenger’ side of the event unit (banner, dignitary car, float).</a:t>
            </a:r>
          </a:p>
          <a:p>
            <a:endParaRPr lang="en-US" sz="2400" dirty="0"/>
          </a:p>
          <a:p>
            <a:r>
              <a:rPr lang="en-US" sz="2400" dirty="0"/>
              <a:t>Each unit submitted an application to be part of the Lilac Parade. In that application, they provided a blurb or paragraph of text describing themselves. This is what is read off of the scripts at each of the Public Address stations and the TV location.</a:t>
            </a:r>
          </a:p>
          <a:p>
            <a:endParaRPr lang="en-US" sz="2400" dirty="0"/>
          </a:p>
          <a:p>
            <a:r>
              <a:rPr lang="en-US" sz="2400" dirty="0"/>
              <a:t>It is REALLY important that these match. If the script is not the same as the Line-Up, embarrassment ensues.</a:t>
            </a:r>
          </a:p>
        </p:txBody>
      </p:sp>
    </p:spTree>
    <p:extLst>
      <p:ext uri="{BB962C8B-B14F-4D97-AF65-F5344CB8AC3E}">
        <p14:creationId xmlns:p14="http://schemas.microsoft.com/office/powerpoint/2010/main" val="164172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does Staging do?</a:t>
            </a:r>
          </a:p>
        </p:txBody>
      </p:sp>
      <p:sp>
        <p:nvSpPr>
          <p:cNvPr id="4" name="TextBox 3"/>
          <p:cNvSpPr txBox="1"/>
          <p:nvPr/>
        </p:nvSpPr>
        <p:spPr>
          <a:xfrm>
            <a:off x="152400" y="1066800"/>
            <a:ext cx="8915400" cy="830997"/>
          </a:xfrm>
          <a:prstGeom prst="rect">
            <a:avLst/>
          </a:prstGeom>
          <a:noFill/>
        </p:spPr>
        <p:txBody>
          <a:bodyPr wrap="square" rtlCol="0">
            <a:spAutoFit/>
          </a:bodyPr>
          <a:lstStyle/>
          <a:p>
            <a:pPr algn="ctr"/>
            <a:r>
              <a:rPr lang="en-US" sz="2400" b="1" dirty="0"/>
              <a:t>Changes to the Line-Up due to missing units, swaps or combinations need to be reported to Net Control as soon as they are confirmed.</a:t>
            </a:r>
            <a:endParaRPr lang="en-US" sz="2400" dirty="0"/>
          </a:p>
        </p:txBody>
      </p:sp>
      <p:sp>
        <p:nvSpPr>
          <p:cNvPr id="7" name="TextBox 6"/>
          <p:cNvSpPr txBox="1"/>
          <p:nvPr/>
        </p:nvSpPr>
        <p:spPr>
          <a:xfrm>
            <a:off x="304800" y="2743200"/>
            <a:ext cx="8534400" cy="1938992"/>
          </a:xfrm>
          <a:prstGeom prst="rect">
            <a:avLst/>
          </a:prstGeom>
          <a:noFill/>
        </p:spPr>
        <p:txBody>
          <a:bodyPr wrap="square" rtlCol="0">
            <a:spAutoFit/>
          </a:bodyPr>
          <a:lstStyle/>
          <a:p>
            <a:r>
              <a:rPr lang="en-US" sz="2400" dirty="0"/>
              <a:t>The VP of the Parade will be notified of changes as soon as they become available.</a:t>
            </a:r>
          </a:p>
          <a:p>
            <a:endParaRPr lang="en-US" sz="2400" dirty="0"/>
          </a:p>
          <a:p>
            <a:r>
              <a:rPr lang="en-US" sz="2400" dirty="0"/>
              <a:t>Net Control will notify the PA and TV operators as soon as possible, so changes to the Line-Up and Script are made simultaneously.</a:t>
            </a:r>
          </a:p>
        </p:txBody>
      </p:sp>
    </p:spTree>
    <p:extLst>
      <p:ext uri="{BB962C8B-B14F-4D97-AF65-F5344CB8AC3E}">
        <p14:creationId xmlns:p14="http://schemas.microsoft.com/office/powerpoint/2010/main" val="145650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5866</TotalTime>
  <Words>1639</Words>
  <Application>Microsoft Office PowerPoint</Application>
  <PresentationFormat>On-screen Show (4:3)</PresentationFormat>
  <Paragraphs>218</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Cady</dc:creator>
  <cp:lastModifiedBy>Asa Jay</cp:lastModifiedBy>
  <cp:revision>46</cp:revision>
  <dcterms:created xsi:type="dcterms:W3CDTF">2017-04-22T13:41:32Z</dcterms:created>
  <dcterms:modified xsi:type="dcterms:W3CDTF">2018-07-02T14:16:41Z</dcterms:modified>
</cp:coreProperties>
</file>