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65" r:id="rId4"/>
    <p:sldId id="266" r:id="rId5"/>
    <p:sldId id="258" r:id="rId6"/>
    <p:sldId id="269" r:id="rId7"/>
    <p:sldId id="270" r:id="rId8"/>
    <p:sldId id="257" r:id="rId9"/>
    <p:sldId id="267" r:id="rId10"/>
    <p:sldId id="260" r:id="rId11"/>
    <p:sldId id="262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FFC9A-C287-4524-8341-4265EC9B34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425E6-1195-45C7-87D5-92C47D1F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5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$81.76 at Amazon for either the 2.4 or 5.8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425E6-1195-45C7-87D5-92C47D1F84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43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425E6-1195-45C7-87D5-92C47D1F84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0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ednmesh.org/" TargetMode="External"/><Relationship Id="rId2" Type="http://schemas.openxmlformats.org/officeDocument/2006/relationships/hyperlink" Target="mailto:WA7AQH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results?search_query=aredn+mesh+network" TargetMode="External"/><Relationship Id="rId4" Type="http://schemas.openxmlformats.org/officeDocument/2006/relationships/hyperlink" Target="https://www.facebook.com/groups/ared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4B266-17D0-4ADC-9177-2330CD2FF1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High-Speed, RF Based, Amateur Radio Emergency Data Network (AREDN)</a:t>
            </a:r>
            <a:br>
              <a:rPr lang="en-US" sz="4800" dirty="0"/>
            </a:br>
            <a:r>
              <a:rPr lang="en-US" sz="4800" dirty="0"/>
              <a:t>for Spokane County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D77AF-C25A-4032-BA88-C8D845F039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Welcome to Ham Radio 2.0</a:t>
            </a:r>
          </a:p>
        </p:txBody>
      </p:sp>
    </p:spTree>
    <p:extLst>
      <p:ext uri="{BB962C8B-B14F-4D97-AF65-F5344CB8AC3E}">
        <p14:creationId xmlns:p14="http://schemas.microsoft.com/office/powerpoint/2010/main" val="2324949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8F298-559D-4AE6-9DF5-0B0E2CF1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Efforts in Spokane to build a High-Speed RF Data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B3581-60F7-41BC-9DEF-EB007859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1441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Rod </a:t>
            </a:r>
            <a:r>
              <a:rPr lang="en-US" dirty="0" err="1"/>
              <a:t>Ekholm</a:t>
            </a:r>
            <a:r>
              <a:rPr lang="en-US" dirty="0"/>
              <a:t>, KC7AAD, has several nodes of a combination of Part 15 and Part 97 RF links on the 5.8 </a:t>
            </a:r>
            <a:r>
              <a:rPr lang="en-US" dirty="0" err="1"/>
              <a:t>Ghz</a:t>
            </a:r>
            <a:r>
              <a:rPr lang="en-US" dirty="0"/>
              <a:t> bands</a:t>
            </a:r>
          </a:p>
          <a:p>
            <a:r>
              <a:rPr lang="en-US" dirty="0"/>
              <a:t>That network is designed as a Point-To-Point and Point-To-Multipoint network (rather than mesh) following the </a:t>
            </a:r>
            <a:r>
              <a:rPr lang="en-US" dirty="0" err="1"/>
              <a:t>HamWan</a:t>
            </a:r>
            <a:r>
              <a:rPr lang="en-US" dirty="0"/>
              <a:t> model established in the Seattle area with the Puget Sound Data Ring (PSDR)</a:t>
            </a:r>
          </a:p>
          <a:p>
            <a:r>
              <a:rPr lang="en-US" dirty="0"/>
              <a:t>It terminates and connects to the internet in a data center in downtown Spokane</a:t>
            </a:r>
          </a:p>
          <a:p>
            <a:r>
              <a:rPr lang="en-US" dirty="0"/>
              <a:t>The </a:t>
            </a:r>
            <a:r>
              <a:rPr lang="en-US" dirty="0" err="1"/>
              <a:t>HamWan</a:t>
            </a:r>
            <a:r>
              <a:rPr lang="en-US" dirty="0"/>
              <a:t> model is designed for general ham radio use rather than specifically focused on </a:t>
            </a:r>
            <a:r>
              <a:rPr lang="en-US" dirty="0" err="1"/>
              <a:t>emcomm</a:t>
            </a:r>
            <a:r>
              <a:rPr lang="en-US" dirty="0"/>
              <a:t> </a:t>
            </a:r>
          </a:p>
          <a:p>
            <a:r>
              <a:rPr lang="en-US" dirty="0" err="1"/>
              <a:t>HamWan</a:t>
            </a:r>
            <a:r>
              <a:rPr lang="en-US" dirty="0"/>
              <a:t> uses international, unlocked models of the equipment rather than rewriting the controller firmware</a:t>
            </a:r>
          </a:p>
          <a:p>
            <a:r>
              <a:rPr lang="en-US" dirty="0"/>
              <a:t>The two are not competing projects as much as different projects utilizing similar frequencies and equipment but being built for two different needs</a:t>
            </a:r>
          </a:p>
        </p:txBody>
      </p:sp>
    </p:spTree>
    <p:extLst>
      <p:ext uri="{BB962C8B-B14F-4D97-AF65-F5344CB8AC3E}">
        <p14:creationId xmlns:p14="http://schemas.microsoft.com/office/powerpoint/2010/main" val="2401127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AE17-0F4A-4C4C-A990-F73627723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BE864-61EE-4C41-A97F-39E5B76A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active working group is planning a proof of concept pilot to confirm the capabilities of this approach</a:t>
            </a:r>
          </a:p>
          <a:p>
            <a:pPr lvl="1"/>
            <a:r>
              <a:rPr lang="en-US" dirty="0"/>
              <a:t>Connect the Spokane County DEM building to city hall in Latah</a:t>
            </a:r>
          </a:p>
          <a:p>
            <a:pPr lvl="1"/>
            <a:r>
              <a:rPr lang="en-US" dirty="0"/>
              <a:t>Provide keyboard, voice and video chat between the two locations</a:t>
            </a:r>
          </a:p>
          <a:p>
            <a:pPr lvl="1"/>
            <a:r>
              <a:rPr lang="en-US" dirty="0"/>
              <a:t>Provide situation assessment capabilities using a pan/tilt/20x zoom camera controlled from the DEM office</a:t>
            </a:r>
          </a:p>
          <a:p>
            <a:pPr lvl="1"/>
            <a:r>
              <a:rPr lang="en-US" dirty="0"/>
              <a:t>Goal is to demonstrate this capability this October (date TBD)</a:t>
            </a:r>
          </a:p>
          <a:p>
            <a:r>
              <a:rPr lang="en-US" dirty="0"/>
              <a:t>Pending the outcome of the demonstration, the working group will propose a graduated build-out of AREDN in the Spokane County area, including linking to other AREDN groups in the future</a:t>
            </a:r>
          </a:p>
        </p:txBody>
      </p:sp>
    </p:spTree>
    <p:extLst>
      <p:ext uri="{BB962C8B-B14F-4D97-AF65-F5344CB8AC3E}">
        <p14:creationId xmlns:p14="http://schemas.microsoft.com/office/powerpoint/2010/main" val="3916919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886F0-D24A-4D6E-B762-1F40D2EE9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2AA72-F711-4AE7-A28F-331CF0826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  <a:p>
            <a:r>
              <a:rPr lang="en-US" dirty="0"/>
              <a:t>Contact information:</a:t>
            </a:r>
          </a:p>
          <a:p>
            <a:pPr lvl="1"/>
            <a:r>
              <a:rPr lang="en-US" dirty="0"/>
              <a:t>Del (WA7AQH) </a:t>
            </a:r>
            <a:r>
              <a:rPr lang="en-US" dirty="0">
                <a:hlinkClick r:id="rId2"/>
              </a:rPr>
              <a:t>WA7AQH@gmail.com</a:t>
            </a:r>
            <a:r>
              <a:rPr lang="en-US" dirty="0"/>
              <a:t> 510-517-4599</a:t>
            </a:r>
          </a:p>
          <a:p>
            <a:r>
              <a:rPr lang="en-US" dirty="0"/>
              <a:t>Links for more reading:</a:t>
            </a:r>
          </a:p>
          <a:p>
            <a:pPr lvl="1"/>
            <a:r>
              <a:rPr lang="en-US" dirty="0">
                <a:hlinkClick r:id="rId3"/>
              </a:rPr>
              <a:t>https://www.arednmesh.org/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https://www.facebook.com/groups/aredn/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https://www.youtube.com/results?search_query=aredn+mesh+network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37EDF-B028-4BE2-8EAE-A778C9561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Technology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8C96C-FA59-4FAE-A60F-AEB56D034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6259"/>
            <a:ext cx="8825659" cy="4254500"/>
          </a:xfrm>
        </p:spPr>
        <p:txBody>
          <a:bodyPr>
            <a:noAutofit/>
          </a:bodyPr>
          <a:lstStyle/>
          <a:p>
            <a:r>
              <a:rPr lang="en-US" sz="2000" dirty="0"/>
              <a:t>A mesh IP Network over RF in the 2.4, 3.4, and 5.8 </a:t>
            </a:r>
            <a:r>
              <a:rPr lang="en-US" sz="2000" dirty="0" err="1"/>
              <a:t>gHz</a:t>
            </a:r>
            <a:r>
              <a:rPr lang="en-US" sz="2000" dirty="0"/>
              <a:t> ham bands</a:t>
            </a:r>
          </a:p>
          <a:p>
            <a:r>
              <a:rPr lang="en-US" sz="2000" dirty="0"/>
              <a:t>Equipment is not traditional ham radio gear; instead, equipment used by wireless ISP’s that’s “opened up” to operate on ham bands</a:t>
            </a:r>
          </a:p>
          <a:p>
            <a:r>
              <a:rPr lang="en-US" sz="2000" dirty="0"/>
              <a:t>Radio output power is typically 600 milliwatts or less; antenna gains are regularly 15 to 34 </a:t>
            </a:r>
            <a:r>
              <a:rPr lang="en-US" sz="2000" dirty="0" err="1"/>
              <a:t>db</a:t>
            </a:r>
            <a:endParaRPr lang="en-US" sz="2000" dirty="0"/>
          </a:p>
          <a:p>
            <a:r>
              <a:rPr lang="en-US" sz="2000" dirty="0"/>
              <a:t>Radio to computer connection is Ethernet.</a:t>
            </a:r>
          </a:p>
          <a:p>
            <a:r>
              <a:rPr lang="en-US" sz="2000" dirty="0"/>
              <a:t>Radio is powered using 12-24 volt Power over Ethernet (PoE)</a:t>
            </a:r>
          </a:p>
          <a:p>
            <a:r>
              <a:rPr lang="en-US" sz="2000" dirty="0"/>
              <a:t>Typical power consumption is 6-8 watts</a:t>
            </a:r>
          </a:p>
        </p:txBody>
      </p:sp>
    </p:spTree>
    <p:extLst>
      <p:ext uri="{BB962C8B-B14F-4D97-AF65-F5344CB8AC3E}">
        <p14:creationId xmlns:p14="http://schemas.microsoft.com/office/powerpoint/2010/main" val="386130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70154-E22E-4D05-B0A0-EA5AF014C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15 and Part 97 Frequencies</a:t>
            </a:r>
          </a:p>
        </p:txBody>
      </p:sp>
      <p:pic>
        <p:nvPicPr>
          <p:cNvPr id="1026" name="Picture 2" descr="slideshow 2">
            <a:extLst>
              <a:ext uri="{FF2B5EF4-FFF2-40B4-BE49-F238E27FC236}">
                <a16:creationId xmlns:a16="http://schemas.microsoft.com/office/drawing/2014/main" id="{58522F57-9C65-4BED-8460-C666840C210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8" y="2556769"/>
            <a:ext cx="12173743" cy="328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57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0DCB-00E6-406E-8BA4-DF15C05E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15 and Part 97 Frequencies Cont’d</a:t>
            </a:r>
          </a:p>
        </p:txBody>
      </p:sp>
      <p:pic>
        <p:nvPicPr>
          <p:cNvPr id="2050" name="Picture 2" descr="slideshow 1">
            <a:extLst>
              <a:ext uri="{FF2B5EF4-FFF2-40B4-BE49-F238E27FC236}">
                <a16:creationId xmlns:a16="http://schemas.microsoft.com/office/drawing/2014/main" id="{6BD908CB-BCBB-4C5D-863B-853324A446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9" y="2272682"/>
            <a:ext cx="12212127" cy="321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9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5CCE5-3A32-4BA7-A34F-9DF5FA7E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Changed in the last 30 years?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4B70F-3E97-4764-ADB5-62F66AD3E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65976"/>
          </a:xfrm>
        </p:spPr>
        <p:txBody>
          <a:bodyPr>
            <a:normAutofit/>
          </a:bodyPr>
          <a:lstStyle/>
          <a:p>
            <a:r>
              <a:rPr lang="en-US" dirty="0"/>
              <a:t>Disaster and emergency management has moved from an informal, almost casual, local approach using whatever resources were available to a very standardized NIMS/ICS structure driven by county emergency management departments with escalation paths all the way to the federal level</a:t>
            </a:r>
          </a:p>
          <a:p>
            <a:r>
              <a:rPr lang="en-US" dirty="0"/>
              <a:t>Digital messaging and voice capabilities within the ham radio and emergency management community, have grown exponentially</a:t>
            </a:r>
          </a:p>
          <a:p>
            <a:r>
              <a:rPr lang="en-US" dirty="0"/>
              <a:t>Requirements for written communications and reporting have exploded</a:t>
            </a:r>
          </a:p>
          <a:p>
            <a:r>
              <a:rPr lang="en-US" dirty="0"/>
              <a:t>Technology and networking advances make commonplace today, what couldn’t be imagined in the 80’s and 90’s</a:t>
            </a:r>
          </a:p>
          <a:p>
            <a:r>
              <a:rPr lang="en-US" dirty="0"/>
              <a:t>Off the shelf, low cost, high speed RF data equipment that can operate effectively in the ham bands is readily available</a:t>
            </a:r>
          </a:p>
        </p:txBody>
      </p:sp>
    </p:spTree>
    <p:extLst>
      <p:ext uri="{BB962C8B-B14F-4D97-AF65-F5344CB8AC3E}">
        <p14:creationId xmlns:p14="http://schemas.microsoft.com/office/powerpoint/2010/main" val="140869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E3EF5-BB3D-4C02-8BD8-0618F3DEA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Equipment Compare to an AX.25 Packet Setup?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23950-5DE8-486E-9C3D-B844E69BC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64828"/>
            <a:ext cx="8825659" cy="4493172"/>
          </a:xfrm>
        </p:spPr>
        <p:txBody>
          <a:bodyPr>
            <a:normAutofit/>
          </a:bodyPr>
          <a:lstStyle/>
          <a:p>
            <a:r>
              <a:rPr lang="en-US" dirty="0"/>
              <a:t>Typical AX.25 user setup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Computer connected to a TNC or sound card modem via a serial connection, then connected to a Radio via a brand specific protocol which is connected to an Antenna via coax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0" name="Picture 6" descr="Image result for computer pictures">
            <a:extLst>
              <a:ext uri="{FF2B5EF4-FFF2-40B4-BE49-F238E27FC236}">
                <a16:creationId xmlns:a16="http://schemas.microsoft.com/office/drawing/2014/main" id="{37744361-32A6-4C7F-B886-A01647BF9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631" y="3665483"/>
            <a:ext cx="1841500" cy="175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195A8466-0E2C-48A5-A480-A3E976FEA549}"/>
              </a:ext>
            </a:extLst>
          </p:cNvPr>
          <p:cNvSpPr/>
          <p:nvPr/>
        </p:nvSpPr>
        <p:spPr>
          <a:xfrm>
            <a:off x="3687654" y="4222829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Image result for kantronics kpc-3 plus">
            <a:extLst>
              <a:ext uri="{FF2B5EF4-FFF2-40B4-BE49-F238E27FC236}">
                <a16:creationId xmlns:a16="http://schemas.microsoft.com/office/drawing/2014/main" id="{77ED5339-D71B-44A3-81AF-1DF3F246D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060" y="3944280"/>
            <a:ext cx="912338" cy="683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980339E3-CCBB-41D9-AA7C-E0654125CAB2}"/>
              </a:ext>
            </a:extLst>
          </p:cNvPr>
          <p:cNvSpPr/>
          <p:nvPr/>
        </p:nvSpPr>
        <p:spPr>
          <a:xfrm>
            <a:off x="5732255" y="4222829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Image result for kenwood v71a">
            <a:extLst>
              <a:ext uri="{FF2B5EF4-FFF2-40B4-BE49-F238E27FC236}">
                <a16:creationId xmlns:a16="http://schemas.microsoft.com/office/drawing/2014/main" id="{C265FE22-E570-4763-AFCD-09CA6B37C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110" y="3834970"/>
            <a:ext cx="1550681" cy="128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A317DC33-EEC9-4242-9CF0-9839A0975B4A}"/>
              </a:ext>
            </a:extLst>
          </p:cNvPr>
          <p:cNvSpPr/>
          <p:nvPr/>
        </p:nvSpPr>
        <p:spPr>
          <a:xfrm>
            <a:off x="8368660" y="4538832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6" name="Picture 12" descr="Image result for diamond x50a">
            <a:extLst>
              <a:ext uri="{FF2B5EF4-FFF2-40B4-BE49-F238E27FC236}">
                <a16:creationId xmlns:a16="http://schemas.microsoft.com/office/drawing/2014/main" id="{61A4C94A-4BB6-4B3D-88F4-45101867B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068" y="3549688"/>
            <a:ext cx="777240" cy="129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48D147DE-F852-474D-A76B-ED83BEC6CACE}"/>
              </a:ext>
            </a:extLst>
          </p:cNvPr>
          <p:cNvSpPr/>
          <p:nvPr/>
        </p:nvSpPr>
        <p:spPr>
          <a:xfrm>
            <a:off x="3681713" y="4879794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8" name="Picture 14" descr="Image result for signalink">
            <a:extLst>
              <a:ext uri="{FF2B5EF4-FFF2-40B4-BE49-F238E27FC236}">
                <a16:creationId xmlns:a16="http://schemas.microsoft.com/office/drawing/2014/main" id="{49EDD61E-DD54-447F-BDEA-CE472210F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568" y="4634220"/>
            <a:ext cx="1031265" cy="56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7D7848D5-AEFA-4884-9162-F08010F886F9}"/>
              </a:ext>
            </a:extLst>
          </p:cNvPr>
          <p:cNvSpPr/>
          <p:nvPr/>
        </p:nvSpPr>
        <p:spPr>
          <a:xfrm>
            <a:off x="5765479" y="4879793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CA42-1CAD-4116-ABB4-F199B92A6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Equipment Compare to an AX.25 Packet Setup?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90AD4-664A-4E66-87CD-9EA302344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144141"/>
          </a:xfrm>
        </p:spPr>
        <p:txBody>
          <a:bodyPr/>
          <a:lstStyle/>
          <a:p>
            <a:r>
              <a:rPr lang="en-US" dirty="0"/>
              <a:t>A typical AREDN user setup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Computer connected via either an Ethernet cable or a Wi-Fi connection to a “node” which contains the TNC, radio, and antenna all in one package</a:t>
            </a:r>
          </a:p>
        </p:txBody>
      </p:sp>
      <p:pic>
        <p:nvPicPr>
          <p:cNvPr id="4" name="Picture 6" descr="Image result for computer pictures">
            <a:extLst>
              <a:ext uri="{FF2B5EF4-FFF2-40B4-BE49-F238E27FC236}">
                <a16:creationId xmlns:a16="http://schemas.microsoft.com/office/drawing/2014/main" id="{E13B6F11-706A-4821-A302-3211310C8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7" y="3429000"/>
            <a:ext cx="1841500" cy="175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0EEFDE9B-5EBB-4646-81FA-62249101FC88}"/>
              </a:ext>
            </a:extLst>
          </p:cNvPr>
          <p:cNvSpPr/>
          <p:nvPr/>
        </p:nvSpPr>
        <p:spPr>
          <a:xfrm>
            <a:off x="3360737" y="4289770"/>
            <a:ext cx="978408" cy="1776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ubiquiti nanostation">
            <a:extLst>
              <a:ext uri="{FF2B5EF4-FFF2-40B4-BE49-F238E27FC236}">
                <a16:creationId xmlns:a16="http://schemas.microsoft.com/office/drawing/2014/main" id="{4758E9A7-0DF4-4333-A4A4-4C868DE62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145" y="3806438"/>
            <a:ext cx="1377932" cy="1144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70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489BA-6F9C-4475-9B5E-D320504C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and Rationale for This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A3558-4B02-412C-890F-60C822124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95331"/>
            <a:ext cx="8825659" cy="4491723"/>
          </a:xfrm>
        </p:spPr>
        <p:txBody>
          <a:bodyPr/>
          <a:lstStyle/>
          <a:p>
            <a:r>
              <a:rPr lang="en-US" dirty="0"/>
              <a:t>Assumptions: </a:t>
            </a:r>
          </a:p>
          <a:p>
            <a:pPr lvl="1"/>
            <a:r>
              <a:rPr lang="en-US" dirty="0"/>
              <a:t>Our AX.25 packet infrastructure in Eastern Washington is aging</a:t>
            </a:r>
          </a:p>
          <a:p>
            <a:pPr lvl="1"/>
            <a:r>
              <a:rPr lang="en-US" dirty="0"/>
              <a:t>Support can be difficult and outage times unpredictable</a:t>
            </a:r>
          </a:p>
          <a:p>
            <a:pPr lvl="1"/>
            <a:r>
              <a:rPr lang="en-US" dirty="0"/>
              <a:t>The amount of </a:t>
            </a:r>
            <a:r>
              <a:rPr lang="en-US" dirty="0" err="1"/>
              <a:t>WinLink</a:t>
            </a:r>
            <a:r>
              <a:rPr lang="en-US" dirty="0"/>
              <a:t> traffic generated in a full blown, county wide emergency would quickly and completely overload capacity</a:t>
            </a:r>
          </a:p>
          <a:p>
            <a:r>
              <a:rPr lang="en-US" dirty="0"/>
              <a:t>Goals:</a:t>
            </a:r>
          </a:p>
          <a:p>
            <a:pPr lvl="1"/>
            <a:r>
              <a:rPr lang="en-US" dirty="0"/>
              <a:t>Build a more reliable, higher speed alternative based on today’s technology</a:t>
            </a:r>
          </a:p>
          <a:p>
            <a:pPr lvl="1"/>
            <a:r>
              <a:rPr lang="en-US" dirty="0"/>
              <a:t>Provide emergency management leaders with the communication capabilities they need</a:t>
            </a:r>
          </a:p>
          <a:p>
            <a:pPr lvl="2"/>
            <a:r>
              <a:rPr lang="en-US" dirty="0"/>
              <a:t>Situation assessment via chat and remote cameras</a:t>
            </a:r>
          </a:p>
          <a:p>
            <a:pPr lvl="2"/>
            <a:r>
              <a:rPr lang="en-US" dirty="0"/>
              <a:t>High speed written communication</a:t>
            </a:r>
          </a:p>
          <a:p>
            <a:pPr lvl="2"/>
            <a:r>
              <a:rPr lang="en-US" dirty="0"/>
              <a:t>Direct connectivity via a ham radio infrastructure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1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67499-361A-49E7-85D5-545DDFE3B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A0422-5073-4CCB-8FC0-D11614CB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 power in Amateur Radio RF-mesh is 600 milliwatts (easily powered long term via small solar panel and battery even in multi radio locations)</a:t>
            </a:r>
          </a:p>
          <a:p>
            <a:r>
              <a:rPr lang="en-US" dirty="0"/>
              <a:t>Directional antennas are the norm, some with gain as high as 34 </a:t>
            </a:r>
            <a:r>
              <a:rPr lang="en-US" dirty="0" err="1"/>
              <a:t>db</a:t>
            </a:r>
            <a:endParaRPr lang="en-US" dirty="0"/>
          </a:p>
          <a:p>
            <a:r>
              <a:rPr lang="en-US" dirty="0"/>
              <a:t>Unix-based controller, transceiver, and antenna often come as one unit</a:t>
            </a:r>
          </a:p>
          <a:p>
            <a:r>
              <a:rPr lang="en-US" dirty="0"/>
              <a:t>Some units have a separate antenna with the controller/transceiver mounted in/on it (have to keep RF cable runs very short)</a:t>
            </a:r>
          </a:p>
          <a:p>
            <a:r>
              <a:rPr lang="en-US" dirty="0"/>
              <a:t>Units are powered by Power-over-Ethernet (PoE) running on 12-24 volts</a:t>
            </a:r>
          </a:p>
          <a:p>
            <a:r>
              <a:rPr lang="en-US" dirty="0"/>
              <a:t>Long Ethernet runs require voltage on the higher end due to voltage drop on the run</a:t>
            </a:r>
          </a:p>
        </p:txBody>
      </p:sp>
    </p:spTree>
    <p:extLst>
      <p:ext uri="{BB962C8B-B14F-4D97-AF65-F5344CB8AC3E}">
        <p14:creationId xmlns:p14="http://schemas.microsoft.com/office/powerpoint/2010/main" val="2899383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3834</TotalTime>
  <Words>849</Words>
  <Application>Microsoft Office PowerPoint</Application>
  <PresentationFormat>Widescreen</PresentationFormat>
  <Paragraphs>79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Ion Boardroom</vt:lpstr>
      <vt:lpstr>High-Speed, RF Based, Amateur Radio Emergency Data Network (AREDN) for Spokane County</vt:lpstr>
      <vt:lpstr>What Technology Are We Talking About?</vt:lpstr>
      <vt:lpstr>Part 15 and Part 97 Frequencies</vt:lpstr>
      <vt:lpstr>Part 15 and Part 97 Frequencies Cont’d</vt:lpstr>
      <vt:lpstr>What’s Changed in the last 30 years?</vt:lpstr>
      <vt:lpstr>How Does the Equipment Compare to an AX.25 Packet Setup?</vt:lpstr>
      <vt:lpstr>How Does the Equipment Compare to an AX.25 Packet Setup? Cont’d</vt:lpstr>
      <vt:lpstr>Goals and Rationale for This Work</vt:lpstr>
      <vt:lpstr>Random Facts</vt:lpstr>
      <vt:lpstr>Other Efforts in Spokane to build a High-Speed RF Data Network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High-Speed Ham Radio Data Network for Spokane County?</dc:title>
  <dc:creator>Del Morissette</dc:creator>
  <cp:lastModifiedBy>Del Morissette</cp:lastModifiedBy>
  <cp:revision>52</cp:revision>
  <dcterms:created xsi:type="dcterms:W3CDTF">2019-08-01T17:01:13Z</dcterms:created>
  <dcterms:modified xsi:type="dcterms:W3CDTF">2019-09-19T03:46:07Z</dcterms:modified>
</cp:coreProperties>
</file>