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22"/>
  </p:notesMasterIdLst>
  <p:sldIdLst>
    <p:sldId id="256" r:id="rId2"/>
    <p:sldId id="264" r:id="rId3"/>
    <p:sldId id="269" r:id="rId4"/>
    <p:sldId id="270" r:id="rId5"/>
    <p:sldId id="271" r:id="rId6"/>
    <p:sldId id="272" r:id="rId7"/>
    <p:sldId id="273" r:id="rId8"/>
    <p:sldId id="275" r:id="rId9"/>
    <p:sldId id="278" r:id="rId10"/>
    <p:sldId id="277" r:id="rId11"/>
    <p:sldId id="276" r:id="rId12"/>
    <p:sldId id="281" r:id="rId13"/>
    <p:sldId id="280" r:id="rId14"/>
    <p:sldId id="285" r:id="rId15"/>
    <p:sldId id="283" r:id="rId16"/>
    <p:sldId id="279" r:id="rId17"/>
    <p:sldId id="284" r:id="rId18"/>
    <p:sldId id="274" r:id="rId19"/>
    <p:sldId id="268" r:id="rId20"/>
    <p:sldId id="262" r:id="rId21"/>
  </p:sldIdLst>
  <p:sldSz cx="12192000" cy="6858000"/>
  <p:notesSz cx="6858000" cy="9144000"/>
  <p:embeddedFontLst>
    <p:embeddedFont>
      <p:font typeface="BankGothic Md BT" panose="020B0807020203060204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Franklin Gothic Book" panose="020B0503020102020204" pitchFamily="34" charset="0"/>
      <p:regular r:id="rId28"/>
      <p: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6651" autoAdjust="0"/>
  </p:normalViewPr>
  <p:slideViewPr>
    <p:cSldViewPr snapToGrid="0">
      <p:cViewPr varScale="1">
        <p:scale>
          <a:sx n="66" d="100"/>
          <a:sy n="66" d="100"/>
        </p:scale>
        <p:origin x="6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FCA69-68C1-4C8D-98A2-910165577AA8}" type="datetimeFigureOut">
              <a:rPr lang="en-US" smtClean="0"/>
              <a:t>05/08/2021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78D7C-5E5E-4A49-8A04-E183C6943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63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6BFED04-6CEA-4BF9-B932-C7DF90767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04681-617C-47AC-A366-EFB3932EA7A4}" type="datetime1">
              <a:rPr lang="en-US" smtClean="0"/>
              <a:pPr/>
              <a:t>05/08/2021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D5EECA6-B28B-452B-8C81-2E7EC9EB9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Changing Requirements for EMCOMM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1CC0CA-A703-4813-AD10-F5C7497FD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17912E2-6625-410B-A9AF-F166E52D5D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610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AAFEE-9FC3-4C11-9AC0-0AA355916655}" type="datetime1">
              <a:rPr lang="en-US" smtClean="0"/>
              <a:t>05/08/2021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Changing Requirements for EMCOMM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12E2-6625-410B-A9AF-F166E52D5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99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BB3B8-A301-40CB-A306-248B44266107}" type="datetime1">
              <a:rPr lang="en-US" smtClean="0"/>
              <a:t>05/08/2021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Changing Requirements for EMCOMM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12E2-6625-410B-A9AF-F166E52D5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68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057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4195"/>
            <a:ext cx="10515600" cy="456276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D67E-57CA-4CFA-8C82-9FB68BAAB159}" type="datetime1">
              <a:rPr lang="en-US" smtClean="0"/>
              <a:t>05/08/2021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Changing Requirements for EMCOMM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12E2-6625-410B-A9AF-F166E52D5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05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748C6-CD3E-40CA-BAD8-5F3C990D5E2D}" type="datetime1">
              <a:rPr lang="en-US" smtClean="0"/>
              <a:t>05/08/2021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Changing Requirements for EMCOMM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12E2-6625-410B-A9AF-F166E52D5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254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43608"/>
            <a:ext cx="5181600" cy="48333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43608"/>
            <a:ext cx="5181600" cy="483335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5964-EE12-410B-AD30-4301859DF9D7}" type="datetime1">
              <a:rPr lang="en-US" smtClean="0"/>
              <a:t>05/08/2021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Changing Requirements for EMCOMM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12E2-6625-410B-A9AF-F166E52D5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37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6799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2014" y="1363096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187008"/>
            <a:ext cx="5157787" cy="40026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363096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187008"/>
            <a:ext cx="5183188" cy="40026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72FDD-C936-471E-ABD5-509581178797}" type="datetime1">
              <a:rPr lang="en-US" smtClean="0"/>
              <a:t>05/08/2021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Changing Requirements for EMCOMM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12E2-6625-410B-A9AF-F166E52D5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394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33DB5-635A-4BF3-8BEE-07EBFE3C8D6D}" type="datetime1">
              <a:rPr lang="en-US" smtClean="0"/>
              <a:t>05/08/2021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Changing Requirements for EMCOMM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12E2-6625-410B-A9AF-F166E52D5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076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0149C-0542-4E1C-9EC2-C70C2072BC74}" type="datetime1">
              <a:rPr lang="en-US" smtClean="0"/>
              <a:t>05/08/2021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Changing Requirements for EMCOMM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12E2-6625-410B-A9AF-F166E52D5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744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D6CA-3666-4A95-9B23-2AFC9EA220D1}" type="datetime1">
              <a:rPr lang="en-US" smtClean="0"/>
              <a:t>05/08/2021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Changing Requirements for EMCOMM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12E2-6625-410B-A9AF-F166E52D5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448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699D6-0E64-4C2E-8890-6F973BC8545D}" type="datetime1">
              <a:rPr lang="en-US" smtClean="0"/>
              <a:t>05/08/2021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Changing Requirements for EMCOMM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12E2-6625-410B-A9AF-F166E52D5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80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6833AC7-55E8-43CF-8940-AADF4B683E6F}"/>
              </a:ext>
            </a:extLst>
          </p:cNvPr>
          <p:cNvSpPr/>
          <p:nvPr userDrawn="1"/>
        </p:nvSpPr>
        <p:spPr>
          <a:xfrm>
            <a:off x="0" y="6274656"/>
            <a:ext cx="12192000" cy="58334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9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69186" y="6358553"/>
            <a:ext cx="1199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F204681-617C-47AC-A366-EFB3932EA7A4}" type="datetime1">
              <a:rPr lang="en-US" smtClean="0"/>
              <a:pPr/>
              <a:t>05/08/2021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" y="6356350"/>
            <a:ext cx="29228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Changing Requirements for EMCOMM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8947" y="6356350"/>
            <a:ext cx="8848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</a:t>
            </a:r>
            <a:fld id="{C17912E2-6625-410B-A9AF-F166E52D5D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BF3C8C-2835-4EAF-97D1-3FBC759AD48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2815" y="6274657"/>
            <a:ext cx="6346368" cy="58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051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BankGothic Md BT" panose="020B080702020306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ma.gov/sites/default/files/2020-07/fema_preliminary-disaster-assessment_pocket-guide.pdf" TargetMode="External"/><Relationship Id="rId2" Type="http://schemas.openxmlformats.org/officeDocument/2006/relationships/hyperlink" Target="https://www.fema.gov/disasters/preliminary-damage-assessment-reports/guid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50" y="1492103"/>
            <a:ext cx="11853974" cy="210993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Initial Damage Assessment</a:t>
            </a:r>
            <a:b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Windshield Survey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5005" y="3602038"/>
            <a:ext cx="6237767" cy="1108185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How to conduct an initial damage assessment using </a:t>
            </a:r>
            <a:r>
              <a:rPr lang="en-US" dirty="0" err="1"/>
              <a:t>Winlink</a:t>
            </a:r>
            <a:r>
              <a:rPr lang="en-US" dirty="0"/>
              <a:t> forms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842BCE-8EE5-4AD8-AF18-5DEC0CB91A2F}"/>
              </a:ext>
            </a:extLst>
          </p:cNvPr>
          <p:cNvSpPr txBox="1"/>
          <p:nvPr/>
        </p:nvSpPr>
        <p:spPr>
          <a:xfrm>
            <a:off x="9315387" y="5829300"/>
            <a:ext cx="2710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Photo by Gordon Grove – WA7LNC</a:t>
            </a:r>
          </a:p>
        </p:txBody>
      </p:sp>
    </p:spTree>
    <p:extLst>
      <p:ext uri="{BB962C8B-B14F-4D97-AF65-F5344CB8AC3E}">
        <p14:creationId xmlns:p14="http://schemas.microsoft.com/office/powerpoint/2010/main" val="1888205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D1EF3-C403-402E-B305-705454AB6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D67E-57CA-4CFA-8C82-9FB68BAAB159}" type="datetime1">
              <a:rPr lang="en-US" smtClean="0"/>
              <a:t>05/08/2021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5F920-D6E2-45A6-85ED-D294D6A52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Changing Requirements for EMCOMM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2AA88-6E0D-43CF-915E-099BBB5ED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12E2-6625-410B-A9AF-F166E52D5D75}" type="slidenum">
              <a:rPr lang="en-US" smtClean="0"/>
              <a:t>10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7CBBB0-9884-40F0-AF75-2FBD641911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0C79B03-A22F-4C3C-9638-1DC961E3D802}"/>
              </a:ext>
            </a:extLst>
          </p:cNvPr>
          <p:cNvCxnSpPr>
            <a:cxnSpLocks/>
          </p:cNvCxnSpPr>
          <p:nvPr/>
        </p:nvCxnSpPr>
        <p:spPr>
          <a:xfrm flipH="1" flipV="1">
            <a:off x="118753" y="641269"/>
            <a:ext cx="3752603" cy="20306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3F17A87-A177-4C98-95DB-9F475206846B}"/>
              </a:ext>
            </a:extLst>
          </p:cNvPr>
          <p:cNvSpPr txBox="1"/>
          <p:nvPr/>
        </p:nvSpPr>
        <p:spPr>
          <a:xfrm>
            <a:off x="3990108" y="2470068"/>
            <a:ext cx="4690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Message Tab</a:t>
            </a:r>
          </a:p>
        </p:txBody>
      </p:sp>
    </p:spTree>
    <p:extLst>
      <p:ext uri="{BB962C8B-B14F-4D97-AF65-F5344CB8AC3E}">
        <p14:creationId xmlns:p14="http://schemas.microsoft.com/office/powerpoint/2010/main" val="56083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D1EF3-C403-402E-B305-705454AB6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D67E-57CA-4CFA-8C82-9FB68BAAB159}" type="datetime1">
              <a:rPr lang="en-US" smtClean="0"/>
              <a:t>05/08/2021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5F920-D6E2-45A6-85ED-D294D6A52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Changing Requirements for EMCOMM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2AA88-6E0D-43CF-915E-099BBB5ED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12E2-6625-410B-A9AF-F166E52D5D75}" type="slidenum">
              <a:rPr lang="en-US" smtClean="0"/>
              <a:t>11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F78B78-B0A9-482F-B970-EBDBAD77B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5"/>
            <a:ext cx="12192000" cy="682625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ECEFB0E-0E66-4F9B-A260-8F2F1FF610AE}"/>
              </a:ext>
            </a:extLst>
          </p:cNvPr>
          <p:cNvCxnSpPr>
            <a:cxnSpLocks/>
          </p:cNvCxnSpPr>
          <p:nvPr/>
        </p:nvCxnSpPr>
        <p:spPr>
          <a:xfrm flipH="1" flipV="1">
            <a:off x="1757549" y="1398322"/>
            <a:ext cx="961900" cy="23424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2F0EE64-8F6E-4E6A-9A6A-F1C34F7FBF8C}"/>
              </a:ext>
            </a:extLst>
          </p:cNvPr>
          <p:cNvSpPr txBox="1"/>
          <p:nvPr/>
        </p:nvSpPr>
        <p:spPr>
          <a:xfrm>
            <a:off x="2131621" y="3740727"/>
            <a:ext cx="4690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Template Tab</a:t>
            </a:r>
          </a:p>
        </p:txBody>
      </p:sp>
    </p:spTree>
    <p:extLst>
      <p:ext uri="{BB962C8B-B14F-4D97-AF65-F5344CB8AC3E}">
        <p14:creationId xmlns:p14="http://schemas.microsoft.com/office/powerpoint/2010/main" val="411924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D1EF3-C403-402E-B305-705454AB6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D67E-57CA-4CFA-8C82-9FB68BAAB159}" type="datetime1">
              <a:rPr lang="en-US" smtClean="0"/>
              <a:t>05/08/2021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5F920-D6E2-45A6-85ED-D294D6A52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Changing Requirements for EMCOMM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2AA88-6E0D-43CF-915E-099BBB5ED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12E2-6625-410B-A9AF-F166E52D5D75}" type="slidenum">
              <a:rPr lang="en-US" smtClean="0"/>
              <a:t>12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7D0201-EEC8-4FF3-A88B-577E3665A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" y="6174"/>
            <a:ext cx="12173576" cy="6845652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C48FF54-3240-4DED-B1D8-D1043CE67586}"/>
              </a:ext>
            </a:extLst>
          </p:cNvPr>
          <p:cNvCxnSpPr>
            <a:cxnSpLocks/>
          </p:cNvCxnSpPr>
          <p:nvPr/>
        </p:nvCxnSpPr>
        <p:spPr>
          <a:xfrm flipH="1" flipV="1">
            <a:off x="2103419" y="2010060"/>
            <a:ext cx="961900" cy="23424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DC4D0F9-DFF3-46FA-AF1D-F501FDC22D85}"/>
              </a:ext>
            </a:extLst>
          </p:cNvPr>
          <p:cNvSpPr txBox="1"/>
          <p:nvPr/>
        </p:nvSpPr>
        <p:spPr>
          <a:xfrm>
            <a:off x="2012868" y="4595750"/>
            <a:ext cx="5504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Templates + sign</a:t>
            </a:r>
          </a:p>
        </p:txBody>
      </p:sp>
    </p:spTree>
    <p:extLst>
      <p:ext uri="{BB962C8B-B14F-4D97-AF65-F5344CB8AC3E}">
        <p14:creationId xmlns:p14="http://schemas.microsoft.com/office/powerpoint/2010/main" val="151284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D1EF3-C403-402E-B305-705454AB6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D67E-57CA-4CFA-8C82-9FB68BAAB159}" type="datetime1">
              <a:rPr lang="en-US" smtClean="0"/>
              <a:t>05/08/2021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5F920-D6E2-45A6-85ED-D294D6A52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Changing Requirements for EMCOMM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2AA88-6E0D-43CF-915E-099BBB5ED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12E2-6625-410B-A9AF-F166E52D5D75}" type="slidenum">
              <a:rPr lang="en-US" smtClean="0"/>
              <a:t>13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BA02D9-BA3B-4253-A41F-8C0DA6CE7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0902"/>
            <a:ext cx="12192000" cy="681990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EA8DDBC-A357-4A3B-ADFF-66422C48FB03}"/>
              </a:ext>
            </a:extLst>
          </p:cNvPr>
          <p:cNvCxnSpPr>
            <a:cxnSpLocks/>
          </p:cNvCxnSpPr>
          <p:nvPr/>
        </p:nvCxnSpPr>
        <p:spPr>
          <a:xfrm flipH="1" flipV="1">
            <a:off x="3241965" y="2400170"/>
            <a:ext cx="4085110" cy="2005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676D7D3-FD5F-4361-84E9-3572C1CB5E42}"/>
              </a:ext>
            </a:extLst>
          </p:cNvPr>
          <p:cNvSpPr txBox="1"/>
          <p:nvPr/>
        </p:nvSpPr>
        <p:spPr>
          <a:xfrm>
            <a:off x="7428017" y="2400170"/>
            <a:ext cx="4411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Forms + sign</a:t>
            </a:r>
          </a:p>
        </p:txBody>
      </p:sp>
    </p:spTree>
    <p:extLst>
      <p:ext uri="{BB962C8B-B14F-4D97-AF65-F5344CB8AC3E}">
        <p14:creationId xmlns:p14="http://schemas.microsoft.com/office/powerpoint/2010/main" val="248023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D1EF3-C403-402E-B305-705454AB6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D67E-57CA-4CFA-8C82-9FB68BAAB159}" type="datetime1">
              <a:rPr lang="en-US" smtClean="0"/>
              <a:t>05/08/2021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5F920-D6E2-45A6-85ED-D294D6A52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Changing Requirements for EMCOMM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2AA88-6E0D-43CF-915E-099BBB5ED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12E2-6625-410B-A9AF-F166E52D5D75}" type="slidenum">
              <a:rPr lang="en-US" smtClean="0"/>
              <a:t>14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D05E8F-58B8-46E9-91C6-4042BDB6B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99"/>
            <a:ext cx="12160875" cy="6839301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C0F1A53-7D5C-493A-8105-7B1625788B5F}"/>
              </a:ext>
            </a:extLst>
          </p:cNvPr>
          <p:cNvCxnSpPr>
            <a:cxnSpLocks/>
          </p:cNvCxnSpPr>
          <p:nvPr/>
        </p:nvCxnSpPr>
        <p:spPr>
          <a:xfrm flipH="1">
            <a:off x="4049489" y="4857007"/>
            <a:ext cx="2410688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DEB2406-7FAA-44AD-9D94-B2C1EF55DA22}"/>
              </a:ext>
            </a:extLst>
          </p:cNvPr>
          <p:cNvSpPr txBox="1"/>
          <p:nvPr/>
        </p:nvSpPr>
        <p:spPr>
          <a:xfrm>
            <a:off x="6786747" y="4564620"/>
            <a:ext cx="5504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Windshield Damage Survey </a:t>
            </a:r>
          </a:p>
        </p:txBody>
      </p:sp>
    </p:spTree>
    <p:extLst>
      <p:ext uri="{BB962C8B-B14F-4D97-AF65-F5344CB8AC3E}">
        <p14:creationId xmlns:p14="http://schemas.microsoft.com/office/powerpoint/2010/main" val="403042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D1EF3-C403-402E-B305-705454AB6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D67E-57CA-4CFA-8C82-9FB68BAAB159}" type="datetime1">
              <a:rPr lang="en-US" smtClean="0"/>
              <a:t>05/08/2021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5F920-D6E2-45A6-85ED-D294D6A52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Changing Requirements for EMCOMM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2AA88-6E0D-43CF-915E-099BBB5ED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12E2-6625-410B-A9AF-F166E52D5D75}" type="slidenum">
              <a:rPr lang="en-US" smtClean="0"/>
              <a:t>15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9FA045-AE06-4409-BCCD-375F14D12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3" y="37925"/>
            <a:ext cx="12135474" cy="678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168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D1EF3-C403-402E-B305-705454AB6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D67E-57CA-4CFA-8C82-9FB68BAAB159}" type="datetime1">
              <a:rPr lang="en-US" smtClean="0"/>
              <a:t>05/08/2021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5F920-D6E2-45A6-85ED-D294D6A52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Changing Requirements for EMCOMM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2AA88-6E0D-43CF-915E-099BBB5ED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12E2-6625-410B-A9AF-F166E52D5D75}" type="slidenum">
              <a:rPr lang="en-US" smtClean="0"/>
              <a:t>16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D05E8F-58B8-46E9-91C6-4042BDB6B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2" y="9349"/>
            <a:ext cx="12160875" cy="683930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CD3E230-7272-4829-A926-9DED35ABEEEF}"/>
              </a:ext>
            </a:extLst>
          </p:cNvPr>
          <p:cNvCxnSpPr>
            <a:cxnSpLocks/>
          </p:cNvCxnSpPr>
          <p:nvPr/>
        </p:nvCxnSpPr>
        <p:spPr>
          <a:xfrm flipH="1">
            <a:off x="4149697" y="5044898"/>
            <a:ext cx="278972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1B98C36-CBBA-4639-B116-4475B20081B6}"/>
              </a:ext>
            </a:extLst>
          </p:cNvPr>
          <p:cNvSpPr txBox="1"/>
          <p:nvPr/>
        </p:nvSpPr>
        <p:spPr>
          <a:xfrm>
            <a:off x="7116960" y="4506289"/>
            <a:ext cx="55042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Windshield Damage Worksheet </a:t>
            </a:r>
          </a:p>
        </p:txBody>
      </p:sp>
    </p:spTree>
    <p:extLst>
      <p:ext uri="{BB962C8B-B14F-4D97-AF65-F5344CB8AC3E}">
        <p14:creationId xmlns:p14="http://schemas.microsoft.com/office/powerpoint/2010/main" val="369597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D1EF3-C403-402E-B305-705454AB6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D67E-57CA-4CFA-8C82-9FB68BAAB159}" type="datetime1">
              <a:rPr lang="en-US" smtClean="0"/>
              <a:t>05/08/2021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5F920-D6E2-45A6-85ED-D294D6A52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Changing Requirements for EMCOMM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2AA88-6E0D-43CF-915E-099BBB5ED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12E2-6625-410B-A9AF-F166E52D5D75}" type="slidenum">
              <a:rPr lang="en-US" smtClean="0"/>
              <a:t>17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1B2B7C-EF45-402A-A206-99073E1029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"/>
            <a:ext cx="12192000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740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75C47-0A11-4BA0-B778-1977F667F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</a:t>
            </a:r>
            <a:r>
              <a:rPr lang="en-US" dirty="0" err="1"/>
              <a:t>Winlink</a:t>
            </a:r>
            <a:r>
              <a:rPr lang="en-US" dirty="0"/>
              <a:t> 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F2C06-AFA6-46EF-8451-E498C4483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4195"/>
            <a:ext cx="5829300" cy="4562767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Jurisdiction:  Spokane County (unless otherwise directed or assigned)</a:t>
            </a:r>
          </a:p>
          <a:p>
            <a:r>
              <a:rPr lang="en-US" sz="2000" dirty="0"/>
              <a:t>Mission or Incident number assigned</a:t>
            </a:r>
          </a:p>
          <a:p>
            <a:r>
              <a:rPr lang="en-US" sz="2000" dirty="0"/>
              <a:t>Select Exercise or Real World Event (as the case is)</a:t>
            </a:r>
          </a:p>
          <a:p>
            <a:r>
              <a:rPr lang="en-US" sz="2000" dirty="0"/>
              <a:t>Event:  Select the nature of the event causing the damage</a:t>
            </a:r>
          </a:p>
          <a:p>
            <a:r>
              <a:rPr lang="en-US" sz="2000" dirty="0"/>
              <a:t>Survey Area, general description</a:t>
            </a:r>
          </a:p>
          <a:p>
            <a:pPr lvl="1"/>
            <a:r>
              <a:rPr lang="en-US" sz="1800" dirty="0"/>
              <a:t>Neighborhood</a:t>
            </a:r>
          </a:p>
          <a:p>
            <a:pPr lvl="1"/>
            <a:r>
              <a:rPr lang="en-US" sz="1800" dirty="0"/>
              <a:t>Cross-street location</a:t>
            </a:r>
          </a:p>
          <a:p>
            <a:pPr lvl="1"/>
            <a:r>
              <a:rPr lang="en-US" sz="1800" dirty="0"/>
              <a:t>Geographical determinates</a:t>
            </a:r>
          </a:p>
          <a:p>
            <a:r>
              <a:rPr lang="en-US" sz="2000" dirty="0"/>
              <a:t>Survey Team:  You and those working with you</a:t>
            </a:r>
          </a:p>
          <a:p>
            <a:r>
              <a:rPr lang="en-US" sz="2000" dirty="0"/>
              <a:t>Start Date:  The date the event happened</a:t>
            </a:r>
          </a:p>
          <a:p>
            <a:r>
              <a:rPr lang="en-US" sz="2000" dirty="0"/>
              <a:t>Date of this Survey:  The date you do the assessment</a:t>
            </a:r>
          </a:p>
          <a:p>
            <a:r>
              <a:rPr lang="en-US" sz="2000" dirty="0"/>
              <a:t>Estimate the number and types of buildings falling in the various damage categories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F8B48-220F-4C75-BBD3-BFCE94AB1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D67E-57CA-4CFA-8C82-9FB68BAAB159}" type="datetime1">
              <a:rPr lang="en-US" smtClean="0"/>
              <a:t>05/08/2021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D1DE0-B2F4-4266-8B3E-3A59F2BDB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Changing Requirements for EMCOMM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72F87A-D112-4E40-9254-13B7B5A12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12E2-6625-410B-A9AF-F166E52D5D75}" type="slidenum">
              <a:rPr lang="en-US" smtClean="0"/>
              <a:t>18</a:t>
            </a:fld>
            <a:endParaRPr lang="en-US"/>
          </a:p>
        </p:txBody>
      </p:sp>
      <p:pic>
        <p:nvPicPr>
          <p:cNvPr id="2052" name="Picture 4" descr="Machine generated alternative text:&#10;Cli&amp; to &quot;d grug &#10;event &#10;Stan Date of Event &#10;Houses &#10;APARTMENT COMPLEX &#10;MOBILE HOMES &#10;RESIDENTIAL HIGH RISE &#10;COMMERCIAL HIGH RISE &#10;PUBLIC &#10;SMALL suslNEss &#10;FACTORIES / INDUSTRIAL COMPLEX &#10;BRIDGES &#10;ELECTRICAL DISTRIBUTION &#10;SCHOOLS &#10;if &#10;if &#10;æt€g.-y if &#10;Comments (if &#10;Initial Damage Assessment / Windshield Survey &#10;Load Assessment Data &#10;Date ofthis Survey &#10;so % &#10;Tota led &#10;100 % &#10;Tot-I &#10;Tota I &#10;COUNT &#10;Use your jurisdictions guidelines or these generic suggestions on habitable buildings On other facilities get direction as needed &#10;AFFECTED: Structure currentty habitable Cosmetic damage missing shingles Generalty Ess than SIOO in damage O to 8 inches of water in single- &#10;famity &#10;MINOR: &#10;Structure currentty uninhabitable Will require minor repairs to be made habitable 7 to 24 inches of water in structure and O to 8 &#10;inches of water in a mobile home MAJOR: Structure currentty uninhabitable Will require major repairs to be made habitable 2St047 inches of water ina &#10;single-famib' dwelling or apartment 7 to 23 inches of water in a mobile home TOTALED: Structure permanentty uninhabitable Cannot be repaired 48 or &#10;more inches of water in a single-famib' dwelling or apartment 24 or more inches of water in a mobile home &#10;Save Assessment Data Submit Reset Form &#10;ver 11 3 ">
            <a:extLst>
              <a:ext uri="{FF2B5EF4-FFF2-40B4-BE49-F238E27FC236}">
                <a16:creationId xmlns:a16="http://schemas.microsoft.com/office/drawing/2014/main" id="{208FBCE9-35EB-4CEA-AD32-735D47C02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913830"/>
            <a:ext cx="4791642" cy="526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424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38E80-2854-4CAE-8DC2-91FEFD3C3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91391-4736-4C03-B739-007E39F5A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4195"/>
            <a:ext cx="10429875" cy="456276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Winlink</a:t>
            </a:r>
            <a:r>
              <a:rPr lang="en-US" sz="240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 Form Location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Winlink</a:t>
            </a:r>
            <a:r>
              <a:rPr lang="en-US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 &gt; New Message &gt; Select Template &gt; General Forms &gt; Windshield Damage Survey.txt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effectLst/>
                <a:latin typeface="Calibri" panose="020F0502020204030204" pitchFamily="34" charset="0"/>
                <a:hlinkClick r:id="rId2"/>
              </a:rPr>
              <a:t>Preliminary Damage Assessment Guide | FEMA.gov</a:t>
            </a:r>
            <a:endParaRPr lang="en-US" sz="2400" dirty="0">
              <a:solidFill>
                <a:srgbClr val="201F1E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hlinkClick r:id="rId3"/>
              </a:rPr>
              <a:t>Preliminary Damage Assessment Pocket Guide</a:t>
            </a: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REMEMBER: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Keep paper copies of all necessary forms on-hand so you have them when needed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Don’t rely on the Internet being up to get your forms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27EDE5-8C5B-4515-AF23-92C0B3D08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D67E-57CA-4CFA-8C82-9FB68BAAB159}" type="datetime1">
              <a:rPr lang="en-US" smtClean="0"/>
              <a:t>05/08/2021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1A330-17FA-4ED5-B766-EF29F2407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Changing Requirements for EMCOMM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B716C-A568-4E59-AE57-5986332F4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12E2-6625-410B-A9AF-F166E52D5D7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01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2745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What is an Initial Damage Assessment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Do’s and Don’ts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Damage Definitions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Financial Estimating (hint: don’t do it)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Using the </a:t>
            </a:r>
            <a:r>
              <a:rPr lang="en-US" dirty="0" err="1"/>
              <a:t>Winlink</a:t>
            </a:r>
            <a:r>
              <a:rPr lang="en-US" dirty="0"/>
              <a:t> form for Initial Damage Assessment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Resources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D272C-45FB-4ED4-A6C5-93D5AE788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539D-1D05-4418-83D9-44FABFAE8BEC}" type="datetime1">
              <a:rPr lang="en-US" smtClean="0"/>
              <a:t>05/08/2021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54A56F-6B12-424B-B9F8-0B31621CA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Changing Requirements for EMCOMM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325EE0-593D-4897-BA5F-1C7B46BA9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12E2-6625-410B-A9AF-F166E52D5D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3952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idstateregistrarsnj.org/images/question_button-7761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681037"/>
            <a:ext cx="5240965" cy="522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29E211-9931-4003-90A4-8C0A76E15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34B62-C4CF-4928-B9EE-20D51BDE5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91338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AF35C-1DBE-4353-9A4C-F15F7D627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5B7E-D7EE-4961-9394-3D114512BC2A}" type="datetime1">
              <a:rPr lang="en-US" smtClean="0"/>
              <a:t>05/08/2021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4CF34-CA18-4137-9609-FFA4E2930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Changing Requirements for EMCOMM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D1295-1DD0-4CA4-BE98-DD9491FB0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12E2-6625-410B-A9AF-F166E52D5D7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343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42795-AD7F-4DAB-9F7E-0FFCC4ACD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it 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29E18-2FDA-4F70-A9F5-11E86BFD0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Initial damage assessment – The effort by local authorities to collect data related to the extent of damage within a jurisdiction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Franklin Gothic Book" panose="020B0503020102020204" pitchFamily="34" charset="0"/>
              </a:rPr>
              <a:t>Our Job – To visually estimate the number of damaged structures and what the severity of that damage may be based on given criteria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400" b="0" i="0" u="none" strike="noStrike" baseline="0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1CE63-FE6D-4BF1-8C57-272CD6322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D67E-57CA-4CFA-8C82-9FB68BAAB159}" type="datetime1">
              <a:rPr lang="en-US" smtClean="0"/>
              <a:t>05/08/2021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2BF69-6C8C-4245-90BD-291CC5477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Changing Requirements for EMCOMM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3ECF8-A01C-44A0-B139-5A65D48BC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12E2-6625-410B-A9AF-F166E52D5D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24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BBCE4-FEA6-4132-9324-B7EEAC2A4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to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C7485-BEED-466D-A6CF-95E37E6CC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1" indent="-285750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>
                <a:effectLst/>
                <a:latin typeface="Calibri" panose="020F0502020204030204" pitchFamily="34" charset="0"/>
              </a:rPr>
              <a:t>Verify damages with visual inspection </a:t>
            </a:r>
          </a:p>
          <a:p>
            <a:pPr marL="514350" lvl="1" indent="-285750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>
                <a:effectLst/>
                <a:latin typeface="Calibri" panose="020F0502020204030204" pitchFamily="34" charset="0"/>
              </a:rPr>
              <a:t>Capture points Of contact </a:t>
            </a:r>
          </a:p>
          <a:p>
            <a:pPr marL="514350" lvl="1" indent="-285750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>
                <a:effectLst/>
                <a:latin typeface="Calibri" panose="020F0502020204030204" pitchFamily="34" charset="0"/>
              </a:rPr>
              <a:t>Be sensitive discussing damages with property owners </a:t>
            </a:r>
          </a:p>
          <a:p>
            <a:pPr marL="514350" lvl="1" indent="-285750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>
                <a:effectLst/>
                <a:latin typeface="Calibri" panose="020F0502020204030204" pitchFamily="34" charset="0"/>
              </a:rPr>
              <a:t>Consider impacts to businesses </a:t>
            </a:r>
          </a:p>
          <a:p>
            <a:pPr marL="514350" lvl="1" indent="-285750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>
                <a:effectLst/>
                <a:latin typeface="Calibri" panose="020F0502020204030204" pitchFamily="34" charset="0"/>
              </a:rPr>
              <a:t>Ensure current assessments are accurate </a:t>
            </a:r>
          </a:p>
          <a:p>
            <a:pPr marL="514350" lvl="1" indent="-285750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>
                <a:effectLst/>
                <a:latin typeface="Calibri" panose="020F0502020204030204" pitchFamily="34" charset="0"/>
              </a:rPr>
              <a:t>Balance your time, as efficiency is key </a:t>
            </a:r>
          </a:p>
          <a:p>
            <a:pPr marL="514350" lvl="1" indent="-285750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>
                <a:effectLst/>
                <a:latin typeface="Calibri" panose="020F0502020204030204" pitchFamily="34" charset="0"/>
              </a:rPr>
              <a:t>Check with Coordinator on whether to wear government gear </a:t>
            </a:r>
          </a:p>
          <a:p>
            <a:pPr marL="514350" lvl="1" indent="-285750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>
                <a:effectLst/>
                <a:latin typeface="Calibri" panose="020F0502020204030204" pitchFamily="34" charset="0"/>
              </a:rPr>
              <a:t>Know casualties in advance </a:t>
            </a:r>
          </a:p>
          <a:p>
            <a:pPr marL="514350" lvl="1" indent="-285750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>
                <a:effectLst/>
                <a:latin typeface="Calibri" panose="020F0502020204030204" pitchFamily="34" charset="0"/>
              </a:rPr>
              <a:t>Stay in your lane when approached by media; refer to PIO </a:t>
            </a:r>
          </a:p>
          <a:p>
            <a:pPr marL="514350" lvl="1" indent="-285750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>
                <a:effectLst/>
                <a:latin typeface="Calibri" panose="020F0502020204030204" pitchFamily="34" charset="0"/>
              </a:rPr>
              <a:t>Confirm damage occurred within the applicable incident period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BBB07-C737-47C0-B786-C6C8B90CD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D67E-57CA-4CFA-8C82-9FB68BAAB159}" type="datetime1">
              <a:rPr lang="en-US" smtClean="0"/>
              <a:t>05/08/2021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E0A13-8FAB-4100-8B45-949E9D11D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Changing Requirements for EMCOMM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3F1DA-7BE4-40E1-A7A0-4E8F34A86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12E2-6625-410B-A9AF-F166E52D5D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118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4C781-6A90-4A75-96DD-788D877EE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NOT to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11C4E-61EA-4714-B576-3698F7F0B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None/>
            </a:pPr>
            <a:r>
              <a:rPr lang="en-US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DO NOT:</a:t>
            </a:r>
          </a:p>
          <a:p>
            <a:pPr marL="114300" marR="0" indent="-34290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sz="2400" dirty="0">
              <a:effectLst/>
              <a:latin typeface="Calibri" panose="020F0502020204030204" pitchFamily="34" charset="0"/>
            </a:endParaRPr>
          </a:p>
          <a:p>
            <a:pPr marL="571500" lvl="1" indent="-342900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dirty="0">
                <a:effectLst/>
                <a:latin typeface="Calibri" panose="020F0502020204030204" pitchFamily="34" charset="0"/>
              </a:rPr>
              <a:t>Collect any Personally Identifiable Information </a:t>
            </a:r>
          </a:p>
          <a:p>
            <a:pPr marL="571500" lvl="1" indent="-342900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dirty="0">
                <a:effectLst/>
                <a:latin typeface="Calibri" panose="020F0502020204030204" pitchFamily="34" charset="0"/>
              </a:rPr>
              <a:t>Drive through flood waters </a:t>
            </a:r>
          </a:p>
          <a:p>
            <a:pPr marL="571500" lvl="1" indent="-342900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dirty="0">
                <a:effectLst/>
                <a:latin typeface="Calibri" panose="020F0502020204030204" pitchFamily="34" charset="0"/>
              </a:rPr>
              <a:t>Wear open toe shoes </a:t>
            </a:r>
          </a:p>
          <a:p>
            <a:pPr marL="571500" lvl="1" indent="-342900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dirty="0">
                <a:effectLst/>
                <a:latin typeface="Calibri" panose="020F0502020204030204" pitchFamily="34" charset="0"/>
              </a:rPr>
              <a:t>Visit any sites that would put you in an unsafe situation </a:t>
            </a:r>
          </a:p>
          <a:p>
            <a:pPr marL="571500" lvl="1" indent="-342900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dirty="0">
                <a:effectLst/>
                <a:latin typeface="Calibri" panose="020F0502020204030204" pitchFamily="34" charset="0"/>
              </a:rPr>
              <a:t>Make eligibility determinations in the field without proper leadership reviews </a:t>
            </a:r>
          </a:p>
          <a:p>
            <a:pPr marL="571500" lvl="1" indent="-342900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dirty="0">
                <a:effectLst/>
                <a:latin typeface="Calibri" panose="020F0502020204030204" pitchFamily="34" charset="0"/>
              </a:rPr>
              <a:t>Conduct assessments on tribal property or culturally significant sites or items without permission </a:t>
            </a:r>
          </a:p>
          <a:p>
            <a:pPr marL="571500" lvl="1" indent="-342900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dirty="0">
                <a:effectLst/>
                <a:latin typeface="Calibri" panose="020F0502020204030204" pitchFamily="34" charset="0"/>
              </a:rPr>
              <a:t>Talk to anyone about something you are unsure about </a:t>
            </a:r>
          </a:p>
          <a:p>
            <a:pPr marL="571500" lvl="1" indent="-342900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dirty="0">
                <a:effectLst/>
                <a:latin typeface="Calibri" panose="020F0502020204030204" pitchFamily="34" charset="0"/>
              </a:rPr>
              <a:t>Wear government gear if it is unsafe to do so </a:t>
            </a:r>
          </a:p>
          <a:p>
            <a:pPr marL="571500" lvl="1" indent="-342900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dirty="0">
                <a:effectLst/>
                <a:latin typeface="Calibri" panose="020F0502020204030204" pitchFamily="34" charset="0"/>
              </a:rPr>
              <a:t>Smoke on site inspections </a:t>
            </a:r>
          </a:p>
          <a:p>
            <a:pPr marL="571500" lvl="1" indent="-342900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dirty="0">
                <a:effectLst/>
                <a:latin typeface="Calibri" panose="020F0502020204030204" pitchFamily="34" charset="0"/>
              </a:rPr>
              <a:t>Wear excessive perfume when sharing cars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5CA7D-7183-4D70-B3FA-39E9B0F28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D67E-57CA-4CFA-8C82-9FB68BAAB159}" type="datetime1">
              <a:rPr lang="en-US" smtClean="0"/>
              <a:t>05/08/2021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CCA04-CF8A-48B5-9D00-BF821658B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Changing Requirements for EMCOMM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76CB3-634D-4F93-8A16-2050D3254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12E2-6625-410B-A9AF-F166E52D5D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25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7AED2-CBB7-4E1D-8299-1C22A7FC2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Defining Damage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380C8-D359-412F-97AA-DD3D56211601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/>
              <a:t>Use your jurisdictions guidelines or these generic suggestions on habitable buildings. On other facilities get direction as needed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B050"/>
                </a:solidFill>
                <a:highlight>
                  <a:srgbClr val="C0C0C0"/>
                </a:highlight>
              </a:rPr>
              <a:t>AFFECTED:</a:t>
            </a:r>
            <a:r>
              <a:rPr lang="en-US" sz="2400" dirty="0"/>
              <a:t>  Structure currently habitable. Cosmetic damage e.g. missing shingles. Generally less than $100 in damage. 0 to 6 inches of water in single-family dwelling.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FF00"/>
                </a:solidFill>
                <a:highlight>
                  <a:srgbClr val="C0C0C0"/>
                </a:highlight>
              </a:rPr>
              <a:t>MINOR:</a:t>
            </a:r>
            <a:r>
              <a:rPr lang="en-US" sz="2400" dirty="0"/>
              <a:t>  Structure currently uninhabitable. Will require minor repairs to be made habitable. 7 to 24 inches of water in structure and 0 to 6 inches of water in a mobile home.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  <a:highlight>
                  <a:srgbClr val="C0C0C0"/>
                </a:highlight>
              </a:rPr>
              <a:t>MAJOR:</a:t>
            </a:r>
            <a:r>
              <a:rPr lang="en-US" sz="2400" dirty="0"/>
              <a:t> Structure currently uninhabitable. Will require major repairs to be made habitable. 25 to 47 inches of water in a single-family dwelling or apartment. 7 to 23 inches of water in a mobile home.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>
                <a:highlight>
                  <a:srgbClr val="C0C0C0"/>
                </a:highlight>
              </a:rPr>
              <a:t>TOTALED:</a:t>
            </a:r>
            <a:r>
              <a:rPr lang="en-US" sz="2400" dirty="0"/>
              <a:t> Structure permanently uninhabitable. Cannot be repaired. 48 or more inches of water in a single-family dwelling or apartment. 24 or more inches of water in a mobile home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334A92-5071-4C34-BD02-77A3728CB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D67E-57CA-4CFA-8C82-9FB68BAAB159}" type="datetime1">
              <a:rPr lang="en-US" smtClean="0"/>
              <a:t>05/08/2021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DCA423-9EA1-4C49-B7E2-C019CE2D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Changing Requirements for EMCOMM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78D634-6965-49FF-8443-BBF0D5269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12E2-6625-410B-A9AF-F166E52D5D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3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23AA9-CAAA-4464-95F7-97EA67DF3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Defining Loss Estimates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2C323-7358-4505-922B-C486EC35C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ARES – ACS members will NOT perform any loss estimates or give anecdotal financial loss guesses</a:t>
            </a:r>
          </a:p>
          <a:p>
            <a:r>
              <a:rPr lang="en-US" dirty="0"/>
              <a:t>Estimating loss is not our job</a:t>
            </a:r>
          </a:p>
          <a:p>
            <a:r>
              <a:rPr lang="en-US" dirty="0"/>
              <a:t>Our job is to preliminarily estimate the percent of damage as defined in the previous slide, not estimate financial losses</a:t>
            </a:r>
          </a:p>
          <a:p>
            <a:r>
              <a:rPr lang="en-US" dirty="0"/>
              <a:t>Our job is to provide the right information at the right time to the right people for appropriate actions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D1EF3-C403-402E-B305-705454AB6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D67E-57CA-4CFA-8C82-9FB68BAAB159}" type="datetime1">
              <a:rPr lang="en-US" smtClean="0"/>
              <a:t>05/08/2021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5F920-D6E2-45A6-85ED-D294D6A52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Changing Requirements for EMCOMM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2AA88-6E0D-43CF-915E-099BBB5ED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12E2-6625-410B-A9AF-F166E52D5D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900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D1EF3-C403-402E-B305-705454AB6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D67E-57CA-4CFA-8C82-9FB68BAAB159}" type="datetime1">
              <a:rPr lang="en-US" smtClean="0"/>
              <a:t>05/08/2021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5F920-D6E2-45A6-85ED-D294D6A52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Changing Requirements for EMCOMM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2AA88-6E0D-43CF-915E-099BBB5ED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12E2-6625-410B-A9AF-F166E52D5D75}" type="slidenum">
              <a:rPr lang="en-US" smtClean="0"/>
              <a:t>8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CA4AC22-C291-4EAF-87B9-83ADAE00C435}"/>
              </a:ext>
            </a:extLst>
          </p:cNvPr>
          <p:cNvSpPr txBox="1">
            <a:spLocks/>
          </p:cNvSpPr>
          <p:nvPr/>
        </p:nvSpPr>
        <p:spPr>
          <a:xfrm>
            <a:off x="838200" y="345751"/>
            <a:ext cx="10515600" cy="670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BankGothic Md BT" panose="020B080702020306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Using </a:t>
            </a:r>
            <a:r>
              <a:rPr lang="en-US" dirty="0" err="1"/>
              <a:t>Winlink</a:t>
            </a:r>
            <a:r>
              <a:rPr lang="en-US" dirty="0"/>
              <a:t> Forms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0C3E95C-2782-4108-9E41-7165D0B22B7F}"/>
              </a:ext>
            </a:extLst>
          </p:cNvPr>
          <p:cNvSpPr txBox="1">
            <a:spLocks/>
          </p:cNvSpPr>
          <p:nvPr/>
        </p:nvSpPr>
        <p:spPr>
          <a:xfrm>
            <a:off x="838200" y="1590681"/>
            <a:ext cx="10515600" cy="2387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BankGothic Md BT" panose="020B0807020203060204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Finding the Windshield Survey and </a:t>
            </a:r>
            <a:r>
              <a:rPr lang="en-US" dirty="0" err="1">
                <a:solidFill>
                  <a:schemeClr val="tx1"/>
                </a:solidFill>
              </a:rPr>
              <a:t>WorkSheet</a:t>
            </a:r>
            <a:r>
              <a:rPr lang="en-US" dirty="0">
                <a:solidFill>
                  <a:schemeClr val="tx1"/>
                </a:solidFill>
              </a:rPr>
              <a:t> in </a:t>
            </a:r>
            <a:r>
              <a:rPr lang="en-US" dirty="0" err="1">
                <a:solidFill>
                  <a:schemeClr val="tx1"/>
                </a:solidFill>
              </a:rPr>
              <a:t>Winlink</a:t>
            </a:r>
            <a:r>
              <a:rPr lang="en-US" dirty="0">
                <a:solidFill>
                  <a:schemeClr val="tx1"/>
                </a:solidFill>
              </a:rPr>
              <a:t> Forms</a:t>
            </a:r>
          </a:p>
        </p:txBody>
      </p:sp>
    </p:spTree>
    <p:extLst>
      <p:ext uri="{BB962C8B-B14F-4D97-AF65-F5344CB8AC3E}">
        <p14:creationId xmlns:p14="http://schemas.microsoft.com/office/powerpoint/2010/main" val="1642199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D1EF3-C403-402E-B305-705454AB6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D67E-57CA-4CFA-8C82-9FB68BAAB159}" type="datetime1">
              <a:rPr lang="en-US" smtClean="0"/>
              <a:t>05/08/2021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5F920-D6E2-45A6-85ED-D294D6A52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Changing Requirements for EMCOMM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2AA88-6E0D-43CF-915E-099BBB5ED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12E2-6625-410B-A9AF-F166E52D5D75}" type="slidenum">
              <a:rPr lang="en-US" smtClean="0"/>
              <a:t>9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0C3E95C-2782-4108-9E41-7165D0B22B7F}"/>
              </a:ext>
            </a:extLst>
          </p:cNvPr>
          <p:cNvSpPr txBox="1">
            <a:spLocks/>
          </p:cNvSpPr>
          <p:nvPr/>
        </p:nvSpPr>
        <p:spPr>
          <a:xfrm>
            <a:off x="838200" y="1590681"/>
            <a:ext cx="10515600" cy="2387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BankGothic Md BT" panose="020B0807020203060204" pitchFamily="34" charset="0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1537F4F0-9C42-497E-99CB-D2C353B49C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57"/>
            <a:ext cx="12615851" cy="68580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CA8FFF59-B0F4-45D0-AD41-D9C2A1B72EC4}"/>
              </a:ext>
            </a:extLst>
          </p:cNvPr>
          <p:cNvSpPr/>
          <p:nvPr/>
        </p:nvSpPr>
        <p:spPr>
          <a:xfrm>
            <a:off x="8987571" y="1353787"/>
            <a:ext cx="1923802" cy="1721922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32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ED26D51-3D81-48DB-92C0-8C6698AB0C02}" vid="{37DC367A-C73A-4344-AEB1-AD0E7F02C2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16703</TotalTime>
  <Words>778</Words>
  <Application>Microsoft Office PowerPoint</Application>
  <PresentationFormat>Widescreen</PresentationFormat>
  <Paragraphs>137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BankGothic Md BT</vt:lpstr>
      <vt:lpstr>Calibri</vt:lpstr>
      <vt:lpstr>Wingdings</vt:lpstr>
      <vt:lpstr>Franklin Gothic Book</vt:lpstr>
      <vt:lpstr>Arial</vt:lpstr>
      <vt:lpstr>Office Theme</vt:lpstr>
      <vt:lpstr>Initial Damage Assessment Windshield Survey</vt:lpstr>
      <vt:lpstr>Agenda</vt:lpstr>
      <vt:lpstr>What it is</vt:lpstr>
      <vt:lpstr>What to DO</vt:lpstr>
      <vt:lpstr>What NOT to DO</vt:lpstr>
      <vt:lpstr>Defining Damage</vt:lpstr>
      <vt:lpstr>Defining Loss Estimates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Using Winlink Forms</vt:lpstr>
      <vt:lpstr>Resources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Laughton, AsaJay</dc:creator>
  <cp:lastModifiedBy>TSC-60 Man Washington</cp:lastModifiedBy>
  <cp:revision>128</cp:revision>
  <dcterms:created xsi:type="dcterms:W3CDTF">2016-05-19T15:32:05Z</dcterms:created>
  <dcterms:modified xsi:type="dcterms:W3CDTF">2021-05-08T16:33:22Z</dcterms:modified>
</cp:coreProperties>
</file>