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B3F0-A9BC-48CE-8EB6-ECE965069900}" type="datetimeFigureOut">
              <a:rPr lang="en-US" smtClean="0"/>
              <a:pPr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238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570223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269539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3368648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022689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901322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805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D2318-CE40-42F6-962A-4C6D6CF697DB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7136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76AC1-EB7F-4BEF-90D9-5764B50DAF8A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181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0712A-F861-4AB0-A754-4F5A2033CD4B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948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507B7-F2DC-4B2C-B14D-58A9766807A2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149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A483D-5CB4-4842-8F2F-05D5276ACF63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CE32E-9DC0-47C8-A657-48F5C3E4A10B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2305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F5C0D-8C3A-4771-A43D-83937FC700D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727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3D2D6-FCC2-425A-A4A7-8058E8C01CB1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2720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CF2683-E6E7-4CC3-9EEE-7854DD4F3545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61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20F81-B39D-4CBB-8BF3-5D6E395D0F72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45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564B320A-89BA-47B2-A525-92E8D10B06E4}" type="datetimeFigureOut">
              <a:rPr lang="en-US" smtClean="0"/>
              <a:t>8/14/2019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58694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3" r:id="rId1"/>
    <p:sldLayoutId id="2147483834" r:id="rId2"/>
    <p:sldLayoutId id="2147483835" r:id="rId3"/>
    <p:sldLayoutId id="2147483836" r:id="rId4"/>
    <p:sldLayoutId id="2147483837" r:id="rId5"/>
    <p:sldLayoutId id="2147483838" r:id="rId6"/>
    <p:sldLayoutId id="2147483839" r:id="rId7"/>
    <p:sldLayoutId id="2147483840" r:id="rId8"/>
    <p:sldLayoutId id="2147483841" r:id="rId9"/>
    <p:sldLayoutId id="2147483842" r:id="rId10"/>
    <p:sldLayoutId id="2147483843" r:id="rId11"/>
    <p:sldLayoutId id="2147483844" r:id="rId12"/>
    <p:sldLayoutId id="2147483845" r:id="rId13"/>
    <p:sldLayoutId id="2147483846" r:id="rId14"/>
    <p:sldLayoutId id="2147483847" r:id="rId15"/>
    <p:sldLayoutId id="2147483848" r:id="rId16"/>
    <p:sldLayoutId id="214748384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apac.org/workshop-presentations_files/SEA-PAC2019-solar-panels-kb7rhi.pdf" TargetMode="External"/><Relationship Id="rId2" Type="http://schemas.openxmlformats.org/officeDocument/2006/relationships/hyperlink" Target="http://www.seapac.org/workshop-presentations_files/SEA-PAC2019-batteries-kb7rhi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eapac.org/workshop-presentations_files/SEA-PAC2019-solar-controllers-kb7rhi.pdf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D514EE-8F59-4688-AD2C-2C1E1C88848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TO POWER YOUR RADIO WHEN THE LIGHTS GO OUT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16C081-73A6-4816-8195-008F4F320D6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Batteries, solar panels, and charge controllers</a:t>
            </a:r>
          </a:p>
        </p:txBody>
      </p:sp>
    </p:spTree>
    <p:extLst>
      <p:ext uri="{BB962C8B-B14F-4D97-AF65-F5344CB8AC3E}">
        <p14:creationId xmlns:p14="http://schemas.microsoft.com/office/powerpoint/2010/main" val="1092590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8784E-ACB5-4034-96FF-C22D1DE80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 of LFP 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CDB501-32CA-4121-B9CF-2A041F271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More expensive</a:t>
            </a:r>
          </a:p>
        </p:txBody>
      </p:sp>
    </p:spTree>
    <p:extLst>
      <p:ext uri="{BB962C8B-B14F-4D97-AF65-F5344CB8AC3E}">
        <p14:creationId xmlns:p14="http://schemas.microsoft.com/office/powerpoint/2010/main" val="3726426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6AF078-EF38-47EB-AF87-D78138B31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Solar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4B31E-A549-43C2-8750-50F2D5D70D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Covering only portable setups for field operation</a:t>
            </a:r>
          </a:p>
          <a:p>
            <a:pPr lvl="1"/>
            <a:r>
              <a:rPr lang="en-US" dirty="0"/>
              <a:t>Lots of info on larger scale installations available</a:t>
            </a:r>
          </a:p>
          <a:p>
            <a:pPr lvl="2"/>
            <a:r>
              <a:rPr lang="en-US" dirty="0"/>
              <a:t>Friend and former neighbor of mine in California gets a check back from the utility company for $100-$200 most months</a:t>
            </a:r>
          </a:p>
          <a:p>
            <a:pPr lvl="1"/>
            <a:r>
              <a:rPr lang="en-US" dirty="0"/>
              <a:t>Cost of solar has dropped dramatically</a:t>
            </a:r>
          </a:p>
          <a:p>
            <a:pPr lvl="2"/>
            <a:r>
              <a:rPr lang="en-US" dirty="0"/>
              <a:t>1975 = $101.05 per watt</a:t>
            </a:r>
          </a:p>
          <a:p>
            <a:pPr lvl="2"/>
            <a:r>
              <a:rPr lang="en-US" dirty="0"/>
              <a:t>2017 = $0.53 a watt</a:t>
            </a:r>
          </a:p>
          <a:p>
            <a:pPr lvl="2"/>
            <a:r>
              <a:rPr lang="en-US" dirty="0"/>
              <a:t>Both based on large grid tie installations</a:t>
            </a:r>
          </a:p>
          <a:p>
            <a:pPr lvl="2"/>
            <a:r>
              <a:rPr lang="en-US" dirty="0"/>
              <a:t>Portable panels about $1.25 to $1.50 a watt today</a:t>
            </a:r>
          </a:p>
        </p:txBody>
      </p:sp>
    </p:spTree>
    <p:extLst>
      <p:ext uri="{BB962C8B-B14F-4D97-AF65-F5344CB8AC3E}">
        <p14:creationId xmlns:p14="http://schemas.microsoft.com/office/powerpoint/2010/main" val="2419426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16DA3-C668-4306-97EB-F152B2165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Characteristics of Solar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05856E-994F-481D-8221-DF20131581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 of cells determines voltage</a:t>
            </a:r>
          </a:p>
          <a:p>
            <a:r>
              <a:rPr lang="en-US" dirty="0"/>
              <a:t>Size of cells determines amperage</a:t>
            </a:r>
          </a:p>
          <a:p>
            <a:r>
              <a:rPr lang="en-US" dirty="0"/>
              <a:t>Most portable panels are 36 cells yielding about 18 volts under load in bright sunlight</a:t>
            </a:r>
          </a:p>
          <a:p>
            <a:r>
              <a:rPr lang="en-US" dirty="0"/>
              <a:t>Lots of information on how solar cells create electricity from sunlight in his presentation</a:t>
            </a:r>
          </a:p>
        </p:txBody>
      </p:sp>
    </p:spTree>
    <p:extLst>
      <p:ext uri="{BB962C8B-B14F-4D97-AF65-F5344CB8AC3E}">
        <p14:creationId xmlns:p14="http://schemas.microsoft.com/office/powerpoint/2010/main" val="7904194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C0BED-3522-42FC-832B-234583CA2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Things to Remember about Solar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50606E-B499-40CB-AAAC-B26C3CDF6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853249"/>
            <a:ext cx="8761413" cy="4796126"/>
          </a:xfrm>
        </p:spPr>
        <p:txBody>
          <a:bodyPr>
            <a:normAutofit/>
          </a:bodyPr>
          <a:lstStyle/>
          <a:p>
            <a:r>
              <a:rPr lang="en-US" dirty="0"/>
              <a:t>Ratings are based on Standard Test Conditions (STC) and will never be realized in the real world</a:t>
            </a:r>
          </a:p>
          <a:p>
            <a:pPr lvl="1"/>
            <a:r>
              <a:rPr lang="en-US" dirty="0"/>
              <a:t>Even though full sun on a mid latitude state in the US gets about 1,000 watts of sunlight per square meter, the max a panel could capture of that is about 200 watts</a:t>
            </a:r>
          </a:p>
          <a:p>
            <a:pPr lvl="1"/>
            <a:r>
              <a:rPr lang="en-US" dirty="0"/>
              <a:t>Northern latitude states (like WA) get less (and drops DRAMATICALLY above about 60 degrees latitude and especially in the winter) but higher altitudes get more (less air to go through)</a:t>
            </a:r>
          </a:p>
          <a:p>
            <a:pPr lvl="1"/>
            <a:r>
              <a:rPr lang="en-US" dirty="0"/>
              <a:t>Higher temps bring down power (via lowered voltage)</a:t>
            </a:r>
          </a:p>
          <a:p>
            <a:pPr lvl="1"/>
            <a:r>
              <a:rPr lang="en-US" dirty="0"/>
              <a:t>Light levels impact power production greatly (but not voltage much)</a:t>
            </a:r>
          </a:p>
          <a:p>
            <a:pPr lvl="1"/>
            <a:r>
              <a:rPr lang="en-US" dirty="0"/>
              <a:t>Cell materials vary widely in their ability to produce power</a:t>
            </a:r>
          </a:p>
          <a:p>
            <a:pPr lvl="1"/>
            <a:r>
              <a:rPr lang="en-US" dirty="0"/>
              <a:t>Shade and dirt are your enemy</a:t>
            </a:r>
          </a:p>
          <a:p>
            <a:pPr lvl="1"/>
            <a:r>
              <a:rPr lang="en-US" dirty="0"/>
              <a:t>New PTC ratings are more realistic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8333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E9743-6ED9-4AB1-853B-70B1E724A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Solar Cells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461A2-20C3-420A-98AA-BCE671961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713390"/>
            <a:ext cx="8761413" cy="4691892"/>
          </a:xfrm>
        </p:spPr>
        <p:txBody>
          <a:bodyPr>
            <a:normAutofit/>
          </a:bodyPr>
          <a:lstStyle/>
          <a:p>
            <a:r>
              <a:rPr lang="en-US" dirty="0"/>
              <a:t>Monocrystalline</a:t>
            </a:r>
          </a:p>
          <a:p>
            <a:pPr lvl="1"/>
            <a:r>
              <a:rPr lang="en-US" dirty="0"/>
              <a:t>Most efficient</a:t>
            </a:r>
          </a:p>
          <a:p>
            <a:pPr lvl="1"/>
            <a:r>
              <a:rPr lang="en-US" dirty="0"/>
              <a:t>Long lasting (some from the seventies still producing power at over 80% of rated power)</a:t>
            </a:r>
          </a:p>
          <a:p>
            <a:r>
              <a:rPr lang="en-US" dirty="0"/>
              <a:t>Polycrystalline</a:t>
            </a:r>
          </a:p>
          <a:p>
            <a:pPr lvl="1"/>
            <a:r>
              <a:rPr lang="en-US" dirty="0"/>
              <a:t>Slightly less efficient (still not bad for portable use)</a:t>
            </a:r>
          </a:p>
          <a:p>
            <a:r>
              <a:rPr lang="en-US" dirty="0"/>
              <a:t>Thin film or amorphous</a:t>
            </a:r>
          </a:p>
          <a:p>
            <a:pPr lvl="1"/>
            <a:r>
              <a:rPr lang="en-US" dirty="0"/>
              <a:t>HEAVY</a:t>
            </a:r>
          </a:p>
          <a:p>
            <a:pPr lvl="1"/>
            <a:r>
              <a:rPr lang="en-US" dirty="0"/>
              <a:t>Less efficient</a:t>
            </a:r>
          </a:p>
          <a:p>
            <a:pPr lvl="1"/>
            <a:r>
              <a:rPr lang="en-US" dirty="0"/>
              <a:t>Harbor Freight sells these</a:t>
            </a:r>
          </a:p>
          <a:p>
            <a:pPr lvl="1"/>
            <a:r>
              <a:rPr lang="en-US" dirty="0"/>
              <a:t>Shorter life</a:t>
            </a:r>
          </a:p>
        </p:txBody>
      </p:sp>
    </p:spTree>
    <p:extLst>
      <p:ext uri="{BB962C8B-B14F-4D97-AF65-F5344CB8AC3E}">
        <p14:creationId xmlns:p14="http://schemas.microsoft.com/office/powerpoint/2010/main" val="4193176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B4E0D-6391-4BFF-A391-C31302D87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Connecting Solar Panels Together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77C4A6-BD88-45DE-B7E3-1E8B41BD8D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Parallel</a:t>
            </a:r>
          </a:p>
          <a:p>
            <a:pPr lvl="1"/>
            <a:r>
              <a:rPr lang="en-US" dirty="0"/>
              <a:t>Current is the sum of all the panels</a:t>
            </a:r>
          </a:p>
          <a:p>
            <a:pPr lvl="1"/>
            <a:r>
              <a:rPr lang="en-US" dirty="0"/>
              <a:t>Voltage is the voltage of the lowest voltage panel connected</a:t>
            </a:r>
          </a:p>
          <a:p>
            <a:r>
              <a:rPr lang="en-US" dirty="0"/>
              <a:t>Series</a:t>
            </a:r>
          </a:p>
          <a:p>
            <a:pPr lvl="1"/>
            <a:r>
              <a:rPr lang="en-US" dirty="0"/>
              <a:t>Voltage is the sum of all the panels</a:t>
            </a:r>
          </a:p>
          <a:p>
            <a:pPr lvl="1"/>
            <a:r>
              <a:rPr lang="en-US" dirty="0"/>
              <a:t>Current is the current of the lowest voltage panel connected</a:t>
            </a:r>
          </a:p>
        </p:txBody>
      </p:sp>
    </p:spTree>
    <p:extLst>
      <p:ext uri="{BB962C8B-B14F-4D97-AF65-F5344CB8AC3E}">
        <p14:creationId xmlns:p14="http://schemas.microsoft.com/office/powerpoint/2010/main" val="8755489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972C95-0460-40DF-A1AD-3DD6C07BF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Size of Solar Panels for Field Use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DA53F4-470C-4FD4-8ED9-E743B2D91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40-120 watt panels are a good choice</a:t>
            </a:r>
          </a:p>
          <a:p>
            <a:pPr lvl="1"/>
            <a:r>
              <a:rPr lang="en-US" dirty="0"/>
              <a:t>Small enough to be easily handled and placed</a:t>
            </a:r>
          </a:p>
          <a:p>
            <a:pPr lvl="1"/>
            <a:r>
              <a:rPr lang="en-US" dirty="0"/>
              <a:t>Just parallel them together to create more power</a:t>
            </a:r>
          </a:p>
          <a:p>
            <a:pPr lvl="2"/>
            <a:r>
              <a:rPr lang="en-US" dirty="0"/>
              <a:t>Example: </a:t>
            </a:r>
            <a:r>
              <a:rPr lang="en-US" dirty="0" err="1"/>
              <a:t>Bioenno</a:t>
            </a:r>
            <a:r>
              <a:rPr lang="en-US" dirty="0"/>
              <a:t> 120 folding panel is two 60-watt panels wired in parallel</a:t>
            </a:r>
          </a:p>
        </p:txBody>
      </p:sp>
    </p:spTree>
    <p:extLst>
      <p:ext uri="{BB962C8B-B14F-4D97-AF65-F5344CB8AC3E}">
        <p14:creationId xmlns:p14="http://schemas.microsoft.com/office/powerpoint/2010/main" val="1426695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4500-3171-480E-A698-81CA1DE56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Miscellaneous Thoughts on Solar Panels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D9CF4-4006-418C-AE15-DF3E126D0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 with most things, you generally get what you pay for</a:t>
            </a:r>
          </a:p>
          <a:p>
            <a:r>
              <a:rPr lang="en-US" dirty="0" err="1"/>
              <a:t>Renogy</a:t>
            </a:r>
            <a:r>
              <a:rPr lang="en-US" dirty="0"/>
              <a:t> and </a:t>
            </a:r>
            <a:r>
              <a:rPr lang="en-US" dirty="0" err="1"/>
              <a:t>Bioenno</a:t>
            </a:r>
            <a:r>
              <a:rPr lang="en-US" dirty="0"/>
              <a:t> both make solid panels</a:t>
            </a:r>
          </a:p>
          <a:p>
            <a:r>
              <a:rPr lang="en-US" dirty="0"/>
              <a:t>If you need 24 volts for POE for a small 2.4/5.8 </a:t>
            </a:r>
            <a:r>
              <a:rPr lang="en-US" dirty="0" err="1"/>
              <a:t>gHz</a:t>
            </a:r>
            <a:r>
              <a:rPr lang="en-US" dirty="0"/>
              <a:t> node, just use the </a:t>
            </a:r>
            <a:r>
              <a:rPr lang="en-US" dirty="0" err="1"/>
              <a:t>Bioenno</a:t>
            </a:r>
            <a:r>
              <a:rPr lang="en-US" dirty="0"/>
              <a:t> and reconnect the panels in series (just remember to use a 24-volt controller and a 24-volt battery pack)</a:t>
            </a:r>
          </a:p>
          <a:p>
            <a:r>
              <a:rPr lang="en-US" dirty="0"/>
              <a:t>Remember that 18-volt output under load for a 36-cell panel; we’ll come back to that when we talk about controllers</a:t>
            </a:r>
          </a:p>
          <a:p>
            <a:r>
              <a:rPr lang="en-US" dirty="0"/>
              <a:t>Lots and lots of good information in the linked presentation</a:t>
            </a:r>
          </a:p>
        </p:txBody>
      </p:sp>
    </p:spTree>
    <p:extLst>
      <p:ext uri="{BB962C8B-B14F-4D97-AF65-F5344CB8AC3E}">
        <p14:creationId xmlns:p14="http://schemas.microsoft.com/office/powerpoint/2010/main" val="1199206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5B66D-AF44-46A2-8198-A21045F4D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Charge Controllers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31499-7A20-40B1-A3D9-79BEA55A4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853248"/>
            <a:ext cx="8761413" cy="4680717"/>
          </a:xfrm>
        </p:spPr>
        <p:txBody>
          <a:bodyPr>
            <a:normAutofit/>
          </a:bodyPr>
          <a:lstStyle/>
          <a:p>
            <a:r>
              <a:rPr lang="en-US" dirty="0"/>
              <a:t>Charge controllers basically have one job: Control the voltage that goes to the battery</a:t>
            </a:r>
          </a:p>
          <a:p>
            <a:pPr lvl="1"/>
            <a:r>
              <a:rPr lang="en-US" dirty="0"/>
              <a:t>Some, however, do add some bells and whistles to that job</a:t>
            </a:r>
          </a:p>
          <a:p>
            <a:r>
              <a:rPr lang="en-US" dirty="0"/>
              <a:t>Most controllers are battery technology specific</a:t>
            </a:r>
          </a:p>
          <a:p>
            <a:pPr lvl="1"/>
            <a:r>
              <a:rPr lang="en-US" dirty="0"/>
              <a:t>LFP</a:t>
            </a:r>
          </a:p>
          <a:p>
            <a:pPr lvl="1"/>
            <a:r>
              <a:rPr lang="en-US" dirty="0"/>
              <a:t>Lead acid</a:t>
            </a:r>
          </a:p>
          <a:p>
            <a:pPr lvl="2"/>
            <a:r>
              <a:rPr lang="en-US" dirty="0"/>
              <a:t>Flooded</a:t>
            </a:r>
          </a:p>
          <a:p>
            <a:pPr lvl="2"/>
            <a:r>
              <a:rPr lang="en-US" dirty="0"/>
              <a:t>AGM</a:t>
            </a:r>
          </a:p>
          <a:p>
            <a:pPr lvl="2"/>
            <a:r>
              <a:rPr lang="en-US" dirty="0"/>
              <a:t>Gel</a:t>
            </a:r>
          </a:p>
          <a:p>
            <a:r>
              <a:rPr lang="en-US" dirty="0"/>
              <a:t>A few are designed to manage some/all</a:t>
            </a:r>
          </a:p>
          <a:p>
            <a:r>
              <a:rPr lang="en-US" dirty="0"/>
              <a:t>Rated by both voltage and amperage they will handle</a:t>
            </a:r>
          </a:p>
        </p:txBody>
      </p:sp>
    </p:spTree>
    <p:extLst>
      <p:ext uri="{BB962C8B-B14F-4D97-AF65-F5344CB8AC3E}">
        <p14:creationId xmlns:p14="http://schemas.microsoft.com/office/powerpoint/2010/main" val="421935237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B7648-6E12-4301-BBA0-800AC76050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Connecting Up the Panel, Controller, Battery, and Load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52A231-A158-414A-BB91-05AD9F41EB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853249"/>
            <a:ext cx="8761413" cy="4849392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Use a distribution block</a:t>
            </a:r>
          </a:p>
          <a:p>
            <a:pPr lvl="1"/>
            <a:r>
              <a:rPr lang="en-US" dirty="0"/>
              <a:t>Order for connections to the block</a:t>
            </a:r>
          </a:p>
          <a:p>
            <a:pPr lvl="2"/>
            <a:r>
              <a:rPr lang="en-US" dirty="0"/>
              <a:t>Battery</a:t>
            </a:r>
          </a:p>
          <a:p>
            <a:pPr lvl="2"/>
            <a:r>
              <a:rPr lang="en-US" dirty="0"/>
              <a:t>Charge controller to the battery</a:t>
            </a:r>
          </a:p>
          <a:p>
            <a:pPr lvl="2"/>
            <a:r>
              <a:rPr lang="en-US" dirty="0"/>
              <a:t>Charge controller to the panel</a:t>
            </a:r>
          </a:p>
          <a:p>
            <a:pPr lvl="2"/>
            <a:r>
              <a:rPr lang="en-US" dirty="0"/>
              <a:t>Load (radio/whatever)</a:t>
            </a:r>
          </a:p>
          <a:p>
            <a:r>
              <a:rPr lang="en-US" dirty="0"/>
              <a:t>MC4 vs Anderson Power Poles</a:t>
            </a:r>
          </a:p>
          <a:p>
            <a:pPr lvl="1"/>
            <a:r>
              <a:rPr lang="en-US" dirty="0"/>
              <a:t>MC4 rated for 20 amps at 600 volts but not rated for connect/disconnect under load</a:t>
            </a:r>
          </a:p>
          <a:p>
            <a:pPr lvl="1"/>
            <a:r>
              <a:rPr lang="en-US" dirty="0"/>
              <a:t>Power Poles are rated for 100,000 no load connections and 250 under full load</a:t>
            </a:r>
          </a:p>
          <a:p>
            <a:pPr lvl="1"/>
            <a:r>
              <a:rPr lang="en-US" dirty="0"/>
              <a:t>If using MC4s, connect them to the Power Poles first before connecting anything else</a:t>
            </a:r>
          </a:p>
          <a:p>
            <a:r>
              <a:rPr lang="en-US" dirty="0"/>
              <a:t>Keep charge controllers well away from flooded lead acid batteries</a:t>
            </a:r>
          </a:p>
          <a:p>
            <a:r>
              <a:rPr lang="en-US" dirty="0"/>
              <a:t>Find other uses for the power from the panel if batteries go into absorption mode/are fully charged in the middle of the day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8511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B9661-A265-40E2-8074-1EB1C8892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Highly Condensed Version of a Six Hour Workshop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7A767-1183-4B59-A269-A43F98C797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Vast majority of this information comes from Mark </a:t>
            </a:r>
            <a:r>
              <a:rPr lang="en-US" dirty="0" err="1"/>
              <a:t>Breakey</a:t>
            </a:r>
            <a:r>
              <a:rPr lang="en-US" dirty="0"/>
              <a:t>, KB7RHI, at the Friday Workshop at </a:t>
            </a:r>
            <a:r>
              <a:rPr lang="en-US" dirty="0" err="1"/>
              <a:t>SeaPac</a:t>
            </a:r>
            <a:r>
              <a:rPr lang="en-US" dirty="0"/>
              <a:t> 2019</a:t>
            </a:r>
          </a:p>
          <a:p>
            <a:r>
              <a:rPr lang="en-US" dirty="0"/>
              <a:t>Links to his material:</a:t>
            </a:r>
          </a:p>
          <a:p>
            <a:pPr lvl="1"/>
            <a:r>
              <a:rPr lang="en-US" dirty="0">
                <a:solidFill>
                  <a:srgbClr val="00B0F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http://www.seapac.org/workshop-presentations_files/SEA-PAC2019-batteries-kb7rhi.pdf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http://www.seapac.org/workshop-presentations_files/SEA-PAC2019-solar-panels-kb7rhi.pdf</a:t>
            </a:r>
            <a:endParaRPr lang="en-US" dirty="0">
              <a:solidFill>
                <a:srgbClr val="00B0F0"/>
              </a:solidFill>
            </a:endParaRPr>
          </a:p>
          <a:p>
            <a:pPr lvl="1"/>
            <a:r>
              <a:rPr lang="en-US" dirty="0">
                <a:solidFill>
                  <a:srgbClr val="00B0F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http://www.seapac.org/workshop-presentations_files/SEA-PAC2019-solar-controllers-kb7rhi.pdf</a:t>
            </a: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5177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7F242-146D-4AD1-8A0F-416019488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Charge Controllers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B166C2-A1AF-4FF8-8A25-1A4B3FF7B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60124"/>
            <a:ext cx="8761413" cy="5024761"/>
          </a:xfrm>
        </p:spPr>
        <p:txBody>
          <a:bodyPr>
            <a:normAutofit/>
          </a:bodyPr>
          <a:lstStyle/>
          <a:p>
            <a:r>
              <a:rPr lang="en-US" dirty="0"/>
              <a:t>On/Off (least efficient)</a:t>
            </a:r>
          </a:p>
          <a:p>
            <a:pPr lvl="1"/>
            <a:r>
              <a:rPr lang="en-US" dirty="0"/>
              <a:t>Simple cut in and cut out voltage set points</a:t>
            </a:r>
          </a:p>
          <a:p>
            <a:r>
              <a:rPr lang="en-US" dirty="0"/>
              <a:t>Pulse Width Modulation (PWM)</a:t>
            </a:r>
          </a:p>
          <a:p>
            <a:pPr lvl="1"/>
            <a:r>
              <a:rPr lang="en-US" dirty="0"/>
              <a:t>Uses short pauses in charge current to top off the battery</a:t>
            </a:r>
          </a:p>
          <a:p>
            <a:pPr lvl="1"/>
            <a:r>
              <a:rPr lang="en-US" dirty="0"/>
              <a:t>Three stage charging</a:t>
            </a:r>
          </a:p>
          <a:p>
            <a:r>
              <a:rPr lang="en-US" dirty="0"/>
              <a:t>Maximum Power Point Tracking (MPPT) (most efficient)</a:t>
            </a:r>
          </a:p>
          <a:p>
            <a:pPr lvl="1"/>
            <a:r>
              <a:rPr lang="en-US" dirty="0"/>
              <a:t>Converts voltage down to lower battery voltage</a:t>
            </a:r>
          </a:p>
          <a:p>
            <a:pPr lvl="1"/>
            <a:r>
              <a:rPr lang="en-US" dirty="0"/>
              <a:t>Increases amperage during bulk charging</a:t>
            </a:r>
          </a:p>
          <a:p>
            <a:pPr lvl="1"/>
            <a:r>
              <a:rPr lang="en-US" dirty="0"/>
              <a:t>Can be VERY RF noisy if not specifically designed to be quiet</a:t>
            </a:r>
          </a:p>
        </p:txBody>
      </p:sp>
    </p:spTree>
    <p:extLst>
      <p:ext uri="{BB962C8B-B14F-4D97-AF65-F5344CB8AC3E}">
        <p14:creationId xmlns:p14="http://schemas.microsoft.com/office/powerpoint/2010/main" val="21707770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692AD-46E8-48EE-A5E3-1E7599EFE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MPPT Controllers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72F770-6468-4AB1-ABAD-A6BD1A3730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296140"/>
            <a:ext cx="8761413" cy="545088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“Buck” the voltage down to the battery voltage while increasing the amperage</a:t>
            </a:r>
          </a:p>
          <a:p>
            <a:pPr lvl="1"/>
            <a:r>
              <a:rPr lang="en-US" dirty="0"/>
              <a:t>Convert DC to AC, transform voltage, convert back to DC</a:t>
            </a:r>
          </a:p>
          <a:p>
            <a:pPr lvl="1"/>
            <a:r>
              <a:rPr lang="en-US" dirty="0"/>
              <a:t>5.5 amps at 18 volts become about 7 amps at 13 volts</a:t>
            </a:r>
          </a:p>
          <a:p>
            <a:r>
              <a:rPr lang="en-US" dirty="0"/>
              <a:t>“Boost” controllers do the reverse by raising low voltage up to battery voltage when light conditions aren’t good</a:t>
            </a:r>
          </a:p>
          <a:p>
            <a:pPr lvl="1"/>
            <a:r>
              <a:rPr lang="en-US" dirty="0"/>
              <a:t>Most “buck/boost” controllers work down to about 9 volts input</a:t>
            </a:r>
          </a:p>
          <a:p>
            <a:r>
              <a:rPr lang="en-US" dirty="0"/>
              <a:t>RF quieter models include</a:t>
            </a:r>
          </a:p>
          <a:p>
            <a:pPr lvl="1"/>
            <a:r>
              <a:rPr lang="en-US" dirty="0" err="1"/>
              <a:t>Genasun</a:t>
            </a:r>
            <a:r>
              <a:rPr lang="en-US" dirty="0"/>
              <a:t> branded models</a:t>
            </a:r>
          </a:p>
          <a:p>
            <a:pPr lvl="2"/>
            <a:r>
              <a:rPr lang="en-US" dirty="0"/>
              <a:t>GV-10 or GV-5 are a pretty good sizes for field radio use </a:t>
            </a:r>
          </a:p>
          <a:p>
            <a:pPr lvl="2"/>
            <a:r>
              <a:rPr lang="en-US" dirty="0"/>
              <a:t>All are battery technology specific</a:t>
            </a:r>
          </a:p>
          <a:p>
            <a:pPr lvl="1"/>
            <a:r>
              <a:rPr lang="en-US" dirty="0"/>
              <a:t>DIY Solar 4 U “Apollo” 16 amp and “Sol” (buck/boost) 20 amp (Sol is compatible with all technologies</a:t>
            </a:r>
          </a:p>
          <a:p>
            <a:pPr lvl="2"/>
            <a:r>
              <a:rPr lang="en-US" dirty="0"/>
              <a:t>Owner is a ham radio operator</a:t>
            </a:r>
          </a:p>
          <a:p>
            <a:pPr lvl="1"/>
            <a:r>
              <a:rPr lang="en-US" dirty="0"/>
              <a:t>Probably others</a:t>
            </a:r>
          </a:p>
        </p:txBody>
      </p:sp>
    </p:spTree>
    <p:extLst>
      <p:ext uri="{BB962C8B-B14F-4D97-AF65-F5344CB8AC3E}">
        <p14:creationId xmlns:p14="http://schemas.microsoft.com/office/powerpoint/2010/main" val="4177645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F3459-3F70-46C1-AC9A-AAF062AF6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MPPT Controllers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23A5F7-18F6-42D2-875B-0900B6847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West Mountain Radio Epic </a:t>
            </a:r>
            <a:r>
              <a:rPr lang="en-US" dirty="0" err="1"/>
              <a:t>Powergate</a:t>
            </a:r>
            <a:endParaRPr lang="en-US" dirty="0"/>
          </a:p>
          <a:p>
            <a:pPr lvl="1"/>
            <a:r>
              <a:rPr lang="en-US" dirty="0"/>
              <a:t>Complete backup power system</a:t>
            </a:r>
          </a:p>
          <a:p>
            <a:pPr lvl="2"/>
            <a:r>
              <a:rPr lang="en-US" dirty="0"/>
              <a:t>Solar charge controller</a:t>
            </a:r>
          </a:p>
          <a:p>
            <a:pPr lvl="2"/>
            <a:r>
              <a:rPr lang="en-US" dirty="0"/>
              <a:t>Battery charging</a:t>
            </a:r>
          </a:p>
          <a:p>
            <a:pPr lvl="2"/>
            <a:r>
              <a:rPr lang="en-US" dirty="0"/>
              <a:t>Works off normal power supply if available</a:t>
            </a:r>
          </a:p>
          <a:p>
            <a:pPr lvl="2"/>
            <a:r>
              <a:rPr lang="en-US" dirty="0"/>
              <a:t>Radio never knows the power went out</a:t>
            </a:r>
          </a:p>
          <a:p>
            <a:pPr lvl="2"/>
            <a:r>
              <a:rPr lang="en-US" dirty="0"/>
              <a:t>Rated up to 40 amp load</a:t>
            </a:r>
          </a:p>
          <a:p>
            <a:pPr lvl="2"/>
            <a:r>
              <a:rPr lang="en-US" dirty="0"/>
              <a:t>Can handle up to 30 volts and 10 amps of solar panel input</a:t>
            </a:r>
          </a:p>
          <a:p>
            <a:pPr lvl="2"/>
            <a:r>
              <a:rPr lang="en-US" dirty="0"/>
              <a:t>Works AGM, Gel, and LFP technologies</a:t>
            </a:r>
          </a:p>
          <a:p>
            <a:pPr lvl="2"/>
            <a:r>
              <a:rPr lang="en-US" dirty="0"/>
              <a:t>RF noisy </a:t>
            </a:r>
            <a:r>
              <a:rPr lang="en-US" dirty="0">
                <a:sym typeface="Wingdings" panose="05000000000000000000" pitchFamily="2" charset="2"/>
              </a:rPr>
              <a:t>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5203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FC950-C429-4562-89C3-6131D6DD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Final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F4854F-FBFD-4DEE-87BE-D1B74734F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447061"/>
            <a:ext cx="8761413" cy="5042516"/>
          </a:xfrm>
        </p:spPr>
        <p:txBody>
          <a:bodyPr>
            <a:normAutofit/>
          </a:bodyPr>
          <a:lstStyle/>
          <a:p>
            <a:r>
              <a:rPr lang="en-US" dirty="0"/>
              <a:t>In emergencies you could use</a:t>
            </a:r>
          </a:p>
          <a:p>
            <a:pPr lvl="1"/>
            <a:r>
              <a:rPr lang="en-US" dirty="0"/>
              <a:t>Car batteries</a:t>
            </a:r>
          </a:p>
          <a:p>
            <a:pPr lvl="1"/>
            <a:r>
              <a:rPr lang="en-US" dirty="0"/>
              <a:t>Home solar panels</a:t>
            </a:r>
          </a:p>
          <a:p>
            <a:pPr lvl="2"/>
            <a:r>
              <a:rPr lang="en-US" dirty="0"/>
              <a:t>BE CAREFUL: home solar systems are wired in series and can carry 600 to 1,000 volts in the array</a:t>
            </a:r>
          </a:p>
          <a:p>
            <a:pPr lvl="2"/>
            <a:r>
              <a:rPr lang="en-US" dirty="0"/>
              <a:t>Use only one panel disconnected from the array</a:t>
            </a:r>
          </a:p>
          <a:p>
            <a:pPr lvl="3"/>
            <a:r>
              <a:rPr lang="en-US" dirty="0"/>
              <a:t>310 watts </a:t>
            </a:r>
          </a:p>
          <a:p>
            <a:pPr lvl="3"/>
            <a:r>
              <a:rPr lang="en-US" dirty="0"/>
              <a:t>20 volts</a:t>
            </a:r>
          </a:p>
          <a:p>
            <a:pPr lvl="3"/>
            <a:r>
              <a:rPr lang="en-US" dirty="0"/>
              <a:t>Make sure the controller and batteries can handle the amperage</a:t>
            </a:r>
          </a:p>
          <a:p>
            <a:r>
              <a:rPr lang="en-US" dirty="0"/>
              <a:t>Use voltage/amperage/watt hour meters</a:t>
            </a:r>
          </a:p>
          <a:p>
            <a:pPr lvl="1"/>
            <a:r>
              <a:rPr lang="en-US" dirty="0"/>
              <a:t>They’ll tell you a lot about how your system is working</a:t>
            </a:r>
          </a:p>
          <a:p>
            <a:r>
              <a:rPr lang="en-US" dirty="0"/>
              <a:t>Go through the presentation from </a:t>
            </a:r>
            <a:r>
              <a:rPr lang="en-US" dirty="0" err="1"/>
              <a:t>SeaPac</a:t>
            </a:r>
            <a:r>
              <a:rPr lang="en-US" dirty="0"/>
              <a:t>; lots and lots of good information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658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9C0D4-E780-411F-8338-E436F6A2D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3D13C-C386-4B43-8471-51EFB2124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Basic Types in Wide Use Today</a:t>
            </a:r>
          </a:p>
          <a:p>
            <a:pPr lvl="1"/>
            <a:r>
              <a:rPr lang="en-US" dirty="0"/>
              <a:t>Lead Acid Technologies</a:t>
            </a:r>
          </a:p>
          <a:p>
            <a:pPr lvl="2"/>
            <a:r>
              <a:rPr lang="en-US" dirty="0"/>
              <a:t>Wet Cell or Flooded</a:t>
            </a:r>
          </a:p>
          <a:p>
            <a:pPr lvl="2"/>
            <a:r>
              <a:rPr lang="en-US" dirty="0"/>
              <a:t>Gel Cell or Sealed</a:t>
            </a:r>
          </a:p>
          <a:p>
            <a:pPr lvl="2"/>
            <a:r>
              <a:rPr lang="en-US" dirty="0"/>
              <a:t>AGM</a:t>
            </a:r>
          </a:p>
          <a:p>
            <a:pPr lvl="1"/>
            <a:r>
              <a:rPr lang="en-US" dirty="0"/>
              <a:t>Lithium Iron Phosphate/Lithium Ferrous Phosphate (LFP)</a:t>
            </a:r>
          </a:p>
        </p:txBody>
      </p:sp>
    </p:spTree>
    <p:extLst>
      <p:ext uri="{BB962C8B-B14F-4D97-AF65-F5344CB8AC3E}">
        <p14:creationId xmlns:p14="http://schemas.microsoft.com/office/powerpoint/2010/main" val="2886577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37729-FEA0-4FC9-841C-86D7E60D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and Cons of Lead Acid 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521986-B5EE-4DB6-8FFD-7C73AFB75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853248"/>
            <a:ext cx="8761413" cy="4876026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/>
              <a:t>Advantages</a:t>
            </a:r>
          </a:p>
          <a:p>
            <a:pPr lvl="1"/>
            <a:r>
              <a:rPr lang="en-US" sz="1900" dirty="0"/>
              <a:t>Widely Available</a:t>
            </a:r>
          </a:p>
          <a:p>
            <a:pPr lvl="1"/>
            <a:r>
              <a:rPr lang="en-US" sz="1900" dirty="0"/>
              <a:t>Will probably survive an EMP event</a:t>
            </a:r>
          </a:p>
          <a:p>
            <a:pPr lvl="1"/>
            <a:r>
              <a:rPr lang="en-US" sz="1900" dirty="0"/>
              <a:t>“Cheaper”</a:t>
            </a:r>
          </a:p>
          <a:p>
            <a:r>
              <a:rPr lang="en-US" sz="1900" dirty="0"/>
              <a:t>Disadvantages</a:t>
            </a:r>
          </a:p>
          <a:p>
            <a:pPr lvl="1"/>
            <a:r>
              <a:rPr lang="en-US" sz="1900" dirty="0"/>
              <a:t>MUST be stored in fully charged condition</a:t>
            </a:r>
          </a:p>
          <a:p>
            <a:pPr lvl="1"/>
            <a:r>
              <a:rPr lang="en-US" sz="1900" dirty="0"/>
              <a:t>Heavy</a:t>
            </a:r>
          </a:p>
          <a:p>
            <a:pPr lvl="1"/>
            <a:r>
              <a:rPr lang="en-US" sz="1900" dirty="0"/>
              <a:t>Long-term storage temperature greatly affects capacity</a:t>
            </a:r>
          </a:p>
          <a:p>
            <a:pPr lvl="1"/>
            <a:r>
              <a:rPr lang="en-US" sz="1900" dirty="0"/>
              <a:t>Shorter life even when cared for well</a:t>
            </a:r>
          </a:p>
          <a:p>
            <a:pPr lvl="1"/>
            <a:r>
              <a:rPr lang="en-US" sz="1900" dirty="0"/>
              <a:t>Extremely shorter life span if abused</a:t>
            </a:r>
          </a:p>
          <a:p>
            <a:pPr lvl="1"/>
            <a:r>
              <a:rPr lang="en-US" sz="1900" dirty="0"/>
              <a:t>Longer, more complicated charge times</a:t>
            </a:r>
          </a:p>
          <a:p>
            <a:pPr lvl="1"/>
            <a:r>
              <a:rPr lang="en-US" sz="1900" dirty="0"/>
              <a:t>Flooded type can be dangerous</a:t>
            </a:r>
          </a:p>
          <a:p>
            <a:pPr lvl="2"/>
            <a:r>
              <a:rPr lang="en-US" sz="1900" dirty="0"/>
              <a:t>Spills</a:t>
            </a:r>
          </a:p>
          <a:p>
            <a:pPr lvl="2"/>
            <a:r>
              <a:rPr lang="en-US" sz="1900" dirty="0"/>
              <a:t>Off gassing hydrogen when charging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648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3C3CE7-69B1-4185-9B9D-2A6CC6B7B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Lead Acid 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F6410-C929-4357-8FD4-D758D6AB4F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Starting Batteries</a:t>
            </a:r>
          </a:p>
          <a:p>
            <a:pPr lvl="1"/>
            <a:r>
              <a:rPr lang="en-US" dirty="0"/>
              <a:t>Designed to delivery a heavy load for a very short period of time</a:t>
            </a:r>
          </a:p>
          <a:p>
            <a:pPr lvl="1"/>
            <a:r>
              <a:rPr lang="en-US" dirty="0"/>
              <a:t>Easily damaged if drained too heavily</a:t>
            </a:r>
          </a:p>
          <a:p>
            <a:pPr lvl="2"/>
            <a:r>
              <a:rPr lang="en-US" dirty="0"/>
              <a:t>Designed for only a 20% discharge</a:t>
            </a:r>
          </a:p>
          <a:p>
            <a:pPr lvl="1"/>
            <a:r>
              <a:rPr lang="en-US" dirty="0"/>
              <a:t>Use only in an emergency when nothing else is available</a:t>
            </a:r>
          </a:p>
          <a:p>
            <a:r>
              <a:rPr lang="en-US" dirty="0"/>
              <a:t>Marine Batteries</a:t>
            </a:r>
          </a:p>
          <a:p>
            <a:pPr lvl="1"/>
            <a:r>
              <a:rPr lang="en-US" dirty="0"/>
              <a:t>A compromise</a:t>
            </a:r>
          </a:p>
          <a:p>
            <a:r>
              <a:rPr lang="en-US" dirty="0"/>
              <a:t>Deep Cycle Batteries</a:t>
            </a:r>
          </a:p>
          <a:p>
            <a:pPr lvl="1"/>
            <a:r>
              <a:rPr lang="en-US" dirty="0"/>
              <a:t>Designed to put out a rated amperage over a period of time and be recharged many times</a:t>
            </a:r>
          </a:p>
        </p:txBody>
      </p:sp>
    </p:spTree>
    <p:extLst>
      <p:ext uri="{BB962C8B-B14F-4D97-AF65-F5344CB8AC3E}">
        <p14:creationId xmlns:p14="http://schemas.microsoft.com/office/powerpoint/2010/main" val="8659543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71C73-37C4-4351-956A-E4F2262F7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Characteristics of Deep Cycle Lead Acid 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539D5D-619B-49C7-8205-43887BDD68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Voltage drops as battery discharges</a:t>
            </a:r>
          </a:p>
          <a:p>
            <a:pPr lvl="1"/>
            <a:r>
              <a:rPr lang="en-US" dirty="0"/>
              <a:t>C rate is critical</a:t>
            </a:r>
          </a:p>
          <a:p>
            <a:pPr lvl="2"/>
            <a:r>
              <a:rPr lang="en-US" dirty="0"/>
              <a:t>A battery is not like a bucket of water that you can just fill and/or drain as fast as you can</a:t>
            </a:r>
          </a:p>
          <a:p>
            <a:pPr lvl="2"/>
            <a:r>
              <a:rPr lang="en-US" dirty="0"/>
              <a:t>A 100 amp hour battery handling a 100 amp load will last about 15 minutes</a:t>
            </a:r>
          </a:p>
          <a:p>
            <a:pPr lvl="2"/>
            <a:r>
              <a:rPr lang="en-US" dirty="0"/>
              <a:t>Same battery handling a 5 amp  load will go about 20 hours.</a:t>
            </a:r>
          </a:p>
          <a:p>
            <a:pPr lvl="1"/>
            <a:r>
              <a:rPr lang="en-US" dirty="0"/>
              <a:t>NEVER let the battery drop below 50% of full charge</a:t>
            </a:r>
          </a:p>
          <a:p>
            <a:pPr lvl="2"/>
            <a:r>
              <a:rPr lang="en-US" dirty="0"/>
              <a:t>AGMs are especially sensitive to this</a:t>
            </a:r>
          </a:p>
          <a:p>
            <a:pPr lvl="2"/>
            <a:r>
              <a:rPr lang="en-US" dirty="0"/>
              <a:t>Voltage becomes unusable for most transceivers at 11.7 volts UNDER LOAD</a:t>
            </a:r>
          </a:p>
          <a:p>
            <a:pPr lvl="3"/>
            <a:r>
              <a:rPr lang="en-US" dirty="0"/>
              <a:t>Battery starts at 12.7 volts and hits 11.7 at about 50% charge, again under load</a:t>
            </a:r>
          </a:p>
        </p:txBody>
      </p:sp>
    </p:spTree>
    <p:extLst>
      <p:ext uri="{BB962C8B-B14F-4D97-AF65-F5344CB8AC3E}">
        <p14:creationId xmlns:p14="http://schemas.microsoft.com/office/powerpoint/2010/main" val="359971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BC0442-9E9E-4218-A970-A05871DBF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Characteristics of Deep Cycle Lead Acid Batteries (cont’d)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255409-5C65-4533-A8C2-109B61716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Depth of discharge and speed of charging drastically affect life span</a:t>
            </a:r>
          </a:p>
          <a:p>
            <a:pPr lvl="1"/>
            <a:r>
              <a:rPr lang="en-US" dirty="0"/>
              <a:t>Again, AGMs are especially susceptible to this</a:t>
            </a:r>
          </a:p>
          <a:p>
            <a:pPr lvl="2"/>
            <a:r>
              <a:rPr lang="en-US" dirty="0"/>
              <a:t>50% discharge = 400 cycles</a:t>
            </a:r>
          </a:p>
          <a:p>
            <a:pPr lvl="2"/>
            <a:r>
              <a:rPr lang="en-US" dirty="0"/>
              <a:t>100% discharge = 4 cycles</a:t>
            </a:r>
          </a:p>
          <a:p>
            <a:pPr lvl="1"/>
            <a:r>
              <a:rPr lang="en-US" dirty="0"/>
              <a:t>Charging process is complicated, takes a long time, and managed by the charger</a:t>
            </a:r>
          </a:p>
          <a:p>
            <a:pPr lvl="2"/>
            <a:r>
              <a:rPr lang="en-US" dirty="0"/>
              <a:t>Three stage process</a:t>
            </a:r>
          </a:p>
          <a:p>
            <a:pPr lvl="3"/>
            <a:r>
              <a:rPr lang="en-US" dirty="0"/>
              <a:t>Bulk—constant amperage</a:t>
            </a:r>
          </a:p>
          <a:p>
            <a:pPr lvl="3"/>
            <a:r>
              <a:rPr lang="en-US" dirty="0"/>
              <a:t>Absorption—constant voltage</a:t>
            </a:r>
          </a:p>
          <a:p>
            <a:pPr lvl="3"/>
            <a:r>
              <a:rPr lang="en-US" dirty="0"/>
              <a:t>Float—constant trickle voltage</a:t>
            </a:r>
          </a:p>
        </p:txBody>
      </p:sp>
    </p:spTree>
    <p:extLst>
      <p:ext uri="{BB962C8B-B14F-4D97-AF65-F5344CB8AC3E}">
        <p14:creationId xmlns:p14="http://schemas.microsoft.com/office/powerpoint/2010/main" val="29858218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B62CB9-8FAA-423A-9F79-ED0D828F0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Wiring and voltage drop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E852BD-D270-4D9E-8A86-892F107DD1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Basically a one-volt window on a lead acid battery</a:t>
            </a:r>
          </a:p>
          <a:p>
            <a:pPr lvl="1"/>
            <a:r>
              <a:rPr lang="en-US" dirty="0"/>
              <a:t>Wiring size and length can narrow that window considerably</a:t>
            </a:r>
          </a:p>
          <a:p>
            <a:pPr lvl="2"/>
            <a:r>
              <a:rPr lang="en-US" dirty="0"/>
              <a:t>See Workshop slides for calculations</a:t>
            </a:r>
          </a:p>
          <a:p>
            <a:pPr lvl="3"/>
            <a:r>
              <a:rPr lang="en-US" dirty="0"/>
              <a:t>Basically, keep the lengths short and the wire heavy	</a:t>
            </a:r>
          </a:p>
          <a:p>
            <a:pPr lvl="1"/>
            <a:r>
              <a:rPr lang="en-US" dirty="0"/>
              <a:t>Limit your peak transmitting load to 20% of your battery amp hour capacity.</a:t>
            </a:r>
          </a:p>
        </p:txBody>
      </p:sp>
    </p:spTree>
    <p:extLst>
      <p:ext uri="{BB962C8B-B14F-4D97-AF65-F5344CB8AC3E}">
        <p14:creationId xmlns:p14="http://schemas.microsoft.com/office/powerpoint/2010/main" val="3097239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90292-7079-4138-9BD1-46A25E0CA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Pros of LFP Batteries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B1795-9D20-4719-B358-4E510375EF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287262"/>
            <a:ext cx="8761413" cy="5193437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Pros</a:t>
            </a:r>
          </a:p>
          <a:p>
            <a:pPr lvl="1"/>
            <a:r>
              <a:rPr lang="en-US" dirty="0"/>
              <a:t>Much higher energy density, i.e. roughly a quarter of the weight at the same power capability</a:t>
            </a:r>
          </a:p>
          <a:p>
            <a:pPr lvl="1"/>
            <a:r>
              <a:rPr lang="en-US" dirty="0"/>
              <a:t>Stable chemical compounds = safe</a:t>
            </a:r>
          </a:p>
          <a:p>
            <a:pPr lvl="1"/>
            <a:r>
              <a:rPr lang="en-US" dirty="0"/>
              <a:t>Basically can be discharged 100% with no damage</a:t>
            </a:r>
          </a:p>
          <a:p>
            <a:pPr lvl="1"/>
            <a:r>
              <a:rPr lang="en-US" dirty="0"/>
              <a:t>Voltage curve is essentially flat until 90% discharged so more usable power e.g. 30 ah LFP = 55 ah AGM</a:t>
            </a:r>
          </a:p>
          <a:p>
            <a:pPr lvl="1"/>
            <a:r>
              <a:rPr lang="en-US" dirty="0"/>
              <a:t>Longer life—2,000 recharge cycles typical</a:t>
            </a:r>
          </a:p>
          <a:p>
            <a:pPr lvl="1"/>
            <a:r>
              <a:rPr lang="en-US" dirty="0"/>
              <a:t>Can provide sustained high current discharges with no damage</a:t>
            </a:r>
          </a:p>
          <a:p>
            <a:pPr lvl="1"/>
            <a:r>
              <a:rPr lang="en-US" dirty="0"/>
              <a:t>Efficient (95% vs 85% for lead acid)</a:t>
            </a:r>
          </a:p>
          <a:p>
            <a:pPr lvl="1"/>
            <a:r>
              <a:rPr lang="en-US" dirty="0"/>
              <a:t>Fast charging and no problem with partial charges or storing without recharging</a:t>
            </a:r>
          </a:p>
          <a:p>
            <a:pPr lvl="1"/>
            <a:r>
              <a:rPr lang="en-US" dirty="0"/>
              <a:t>Chargers are dead simple because all the “brains” are built into the battery and battery will not allow over discharge or over charge</a:t>
            </a:r>
          </a:p>
          <a:p>
            <a:pPr lvl="1"/>
            <a:r>
              <a:rPr lang="en-US" dirty="0"/>
              <a:t>Wide temperature range with no loss of performance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1335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259</TotalTime>
  <Words>1645</Words>
  <Application>Microsoft Office PowerPoint</Application>
  <PresentationFormat>Widescreen</PresentationFormat>
  <Paragraphs>202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Century Gothic</vt:lpstr>
      <vt:lpstr>Wingdings 3</vt:lpstr>
      <vt:lpstr>Ion</vt:lpstr>
      <vt:lpstr>HOW TO POWER YOUR RADIO WHEN THE LIGHTS GO OUT</vt:lpstr>
      <vt:lpstr>Highly Condensed Version of a Six Hour Workshop</vt:lpstr>
      <vt:lpstr>Batteries</vt:lpstr>
      <vt:lpstr>Pros and Cons of Lead Acid Batteries</vt:lpstr>
      <vt:lpstr>Types of Lead Acid Batteries</vt:lpstr>
      <vt:lpstr>Characteristics of Deep Cycle Lead Acid Batteries</vt:lpstr>
      <vt:lpstr>Characteristics of Deep Cycle Lead Acid Batteries (cont’d)</vt:lpstr>
      <vt:lpstr>Wiring and voltage drop</vt:lpstr>
      <vt:lpstr>Pros of LFP Batteries</vt:lpstr>
      <vt:lpstr>Cons of LFP Batteries</vt:lpstr>
      <vt:lpstr>Solar Panels</vt:lpstr>
      <vt:lpstr>Characteristics of Solar Panels</vt:lpstr>
      <vt:lpstr>Things to Remember about Solar Panels</vt:lpstr>
      <vt:lpstr>Types of Solar Cells</vt:lpstr>
      <vt:lpstr>Connecting Solar Panels Together</vt:lpstr>
      <vt:lpstr>Size of Solar Panels for Field Use</vt:lpstr>
      <vt:lpstr>Miscellaneous Thoughts on Solar Panels</vt:lpstr>
      <vt:lpstr>Charge Controllers</vt:lpstr>
      <vt:lpstr>Connecting Up the Panel, Controller, Battery, and Load</vt:lpstr>
      <vt:lpstr>Types of Charge Controllers</vt:lpstr>
      <vt:lpstr>MPPT Controllers</vt:lpstr>
      <vt:lpstr>MPPT Controllers (cont’d)</vt:lpstr>
      <vt:lpstr>Final Thoughts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POWER YOUR RADIO WHEN THE LIGHTS GO OUT</dc:title>
  <dc:creator>Del Morissette</dc:creator>
  <cp:lastModifiedBy>Del Morissette</cp:lastModifiedBy>
  <cp:revision>47</cp:revision>
  <dcterms:created xsi:type="dcterms:W3CDTF">2019-08-15T02:28:18Z</dcterms:created>
  <dcterms:modified xsi:type="dcterms:W3CDTF">2019-08-15T06:47:43Z</dcterms:modified>
</cp:coreProperties>
</file>