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0"/>
  </p:notesMasterIdLst>
  <p:sldIdLst>
    <p:sldId id="256" r:id="rId2"/>
    <p:sldId id="257" r:id="rId3"/>
    <p:sldId id="258" r:id="rId4"/>
    <p:sldId id="273" r:id="rId5"/>
    <p:sldId id="259" r:id="rId6"/>
    <p:sldId id="260" r:id="rId7"/>
    <p:sldId id="261" r:id="rId8"/>
    <p:sldId id="263" r:id="rId9"/>
    <p:sldId id="264" r:id="rId10"/>
    <p:sldId id="265" r:id="rId11"/>
    <p:sldId id="266" r:id="rId12"/>
    <p:sldId id="262" r:id="rId13"/>
    <p:sldId id="267" r:id="rId14"/>
    <p:sldId id="268" r:id="rId15"/>
    <p:sldId id="269" r:id="rId16"/>
    <p:sldId id="270" r:id="rId17"/>
    <p:sldId id="271" r:id="rId18"/>
    <p:sldId id="272" r:id="rId19"/>
  </p:sldIdLst>
  <p:sldSz cx="9144000" cy="6858000" type="letter"/>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6CF21C9-B07A-4084-A32F-A13083B17A51}" v="2" dt="2020-01-08T19:40:45.15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94660"/>
  </p:normalViewPr>
  <p:slideViewPr>
    <p:cSldViewPr snapToGrid="0">
      <p:cViewPr varScale="1">
        <p:scale>
          <a:sx n="104" d="100"/>
          <a:sy n="104" d="100"/>
        </p:scale>
        <p:origin x="1722"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microsoft.com/office/2015/10/relationships/revisionInfo" Target="revisionInfo.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Frank Hutchison" userId="b73aecce7d1f763d" providerId="LiveId" clId="{C6CF21C9-B07A-4084-A32F-A13083B17A51}"/>
    <pc:docChg chg="custSel addSld modSld">
      <pc:chgData name="Frank Hutchison" userId="b73aecce7d1f763d" providerId="LiveId" clId="{C6CF21C9-B07A-4084-A32F-A13083B17A51}" dt="2020-01-08T19:45:29.483" v="273" actId="20577"/>
      <pc:docMkLst>
        <pc:docMk/>
      </pc:docMkLst>
      <pc:sldChg chg="addSp delSp modSp">
        <pc:chgData name="Frank Hutchison" userId="b73aecce7d1f763d" providerId="LiveId" clId="{C6CF21C9-B07A-4084-A32F-A13083B17A51}" dt="2020-01-08T18:41:13.548" v="9" actId="732"/>
        <pc:sldMkLst>
          <pc:docMk/>
          <pc:sldMk cId="913166287" sldId="257"/>
        </pc:sldMkLst>
        <pc:graphicFrameChg chg="del">
          <ac:chgData name="Frank Hutchison" userId="b73aecce7d1f763d" providerId="LiveId" clId="{C6CF21C9-B07A-4084-A32F-A13083B17A51}" dt="2020-01-08T18:40:24.347" v="1" actId="478"/>
          <ac:graphicFrameMkLst>
            <pc:docMk/>
            <pc:sldMk cId="913166287" sldId="257"/>
            <ac:graphicFrameMk id="5" creationId="{BECF19BB-8817-4187-B251-0691F4A93563}"/>
          </ac:graphicFrameMkLst>
        </pc:graphicFrameChg>
        <pc:picChg chg="add mod modCrop">
          <ac:chgData name="Frank Hutchison" userId="b73aecce7d1f763d" providerId="LiveId" clId="{C6CF21C9-B07A-4084-A32F-A13083B17A51}" dt="2020-01-08T18:41:13.548" v="9" actId="732"/>
          <ac:picMkLst>
            <pc:docMk/>
            <pc:sldMk cId="913166287" sldId="257"/>
            <ac:picMk id="2" creationId="{194CB267-B8DC-4EC6-93E1-15BF0EA8E155}"/>
          </ac:picMkLst>
        </pc:picChg>
      </pc:sldChg>
      <pc:sldChg chg="modSp add">
        <pc:chgData name="Frank Hutchison" userId="b73aecce7d1f763d" providerId="LiveId" clId="{C6CF21C9-B07A-4084-A32F-A13083B17A51}" dt="2020-01-08T19:45:29.483" v="273" actId="20577"/>
        <pc:sldMkLst>
          <pc:docMk/>
          <pc:sldMk cId="1312621390" sldId="273"/>
        </pc:sldMkLst>
        <pc:spChg chg="mod">
          <ac:chgData name="Frank Hutchison" userId="b73aecce7d1f763d" providerId="LiveId" clId="{C6CF21C9-B07A-4084-A32F-A13083B17A51}" dt="2020-01-08T19:45:11.347" v="267" actId="1076"/>
          <ac:spMkLst>
            <pc:docMk/>
            <pc:sldMk cId="1312621390" sldId="273"/>
            <ac:spMk id="5" creationId="{E6DE5D23-562A-4C09-9BC2-81D7D76BC11D}"/>
          </ac:spMkLst>
        </pc:spChg>
        <pc:spChg chg="mod">
          <ac:chgData name="Frank Hutchison" userId="b73aecce7d1f763d" providerId="LiveId" clId="{C6CF21C9-B07A-4084-A32F-A13083B17A51}" dt="2020-01-08T19:45:29.483" v="273" actId="20577"/>
          <ac:spMkLst>
            <pc:docMk/>
            <pc:sldMk cId="1312621390" sldId="273"/>
            <ac:spMk id="6" creationId="{E3226C40-4AD5-440E-80B2-DEB29911E598}"/>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812085B-9D1C-45F3-83E7-273810FF4CCB}" type="datetimeFigureOut">
              <a:rPr lang="en-US" smtClean="0"/>
              <a:t>1/8/2020</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01D7AE7-7F91-4E9D-9F50-57D8AD6BBDD4}" type="slidenum">
              <a:rPr lang="en-US" smtClean="0"/>
              <a:t>‹#›</a:t>
            </a:fld>
            <a:endParaRPr lang="en-US"/>
          </a:p>
        </p:txBody>
      </p:sp>
    </p:spTree>
    <p:extLst>
      <p:ext uri="{BB962C8B-B14F-4D97-AF65-F5344CB8AC3E}">
        <p14:creationId xmlns:p14="http://schemas.microsoft.com/office/powerpoint/2010/main" val="212637557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As a team effort, Unified Command allows all agencies with jurisdictional authority and/or functional responsibility for the incident to provide joint support through mutually developed incident objectives and strategies. Each participating agency maintains its own authority, responsibility, and accountability. </a:t>
            </a:r>
          </a:p>
          <a:p>
            <a:endParaRPr lang="en-US" dirty="0"/>
          </a:p>
          <a:p>
            <a:r>
              <a:rPr lang="en-US" dirty="0"/>
              <a:t>The National Response Framework leverages the findings from the Strategic National Risk Assessment (SNRA) to build and deliver the response core capabilities. The SNRA indicates that a wide range of threats and hazards continues to pose a significant risk to the nation, affirming the need for an all-hazards, capability-based approach to preparedness planning. Key findings include:</a:t>
            </a:r>
          </a:p>
          <a:p>
            <a:r>
              <a:rPr lang="en-US" dirty="0"/>
              <a:t>•	Natural hazards, including hurricanes, earthquakes, tornadoes, drought, wildfires, winter storms, and floods; climate change has the potential to cause the consequences of weather-related hazards to become more severe </a:t>
            </a:r>
          </a:p>
          <a:p>
            <a:r>
              <a:rPr lang="en-US" dirty="0"/>
              <a:t>•	A virulent strain of pandemic influenza </a:t>
            </a:r>
          </a:p>
          <a:p>
            <a:r>
              <a:rPr lang="en-US" dirty="0"/>
              <a:t>•	Technological and accidental hazards, such as transportation system failures, dam failures, or chemical spills or releases </a:t>
            </a:r>
          </a:p>
          <a:p>
            <a:r>
              <a:rPr lang="en-US" dirty="0"/>
              <a:t>•	Terrorist organizations or affiliates possibly seeking to acquire, build, and use weapons of mass destruction (WMD) </a:t>
            </a:r>
          </a:p>
          <a:p>
            <a:r>
              <a:rPr lang="en-US" dirty="0"/>
              <a:t>•	Cybersecurity threats exploiting the increased complexity and connectivity of critical infrastructure systems, placing the nation’s security, economy, and public safety and health at risk </a:t>
            </a:r>
          </a:p>
          <a:p>
            <a:r>
              <a:rPr lang="en-US" dirty="0"/>
              <a:t>Some incidents, such as explosives attacks or earthquakes, generally causing more localized impacts; other incidents, such as human pandemics, possibly causing impacts that are dispersed throughout the nation</a:t>
            </a:r>
          </a:p>
          <a:p>
            <a:endParaRPr lang="en-US" dirty="0"/>
          </a:p>
        </p:txBody>
      </p:sp>
      <p:sp>
        <p:nvSpPr>
          <p:cNvPr id="4" name="Slide Number Placeholder 3"/>
          <p:cNvSpPr>
            <a:spLocks noGrp="1"/>
          </p:cNvSpPr>
          <p:nvPr>
            <p:ph type="sldNum" sz="quarter" idx="5"/>
          </p:nvPr>
        </p:nvSpPr>
        <p:spPr/>
        <p:txBody>
          <a:bodyPr/>
          <a:lstStyle/>
          <a:p>
            <a:fld id="{301D7AE7-7F91-4E9D-9F50-57D8AD6BBDD4}" type="slidenum">
              <a:rPr lang="en-US" smtClean="0"/>
              <a:t>7</a:t>
            </a:fld>
            <a:endParaRPr lang="en-US"/>
          </a:p>
        </p:txBody>
      </p:sp>
    </p:spTree>
    <p:extLst>
      <p:ext uri="{BB962C8B-B14F-4D97-AF65-F5344CB8AC3E}">
        <p14:creationId xmlns:p14="http://schemas.microsoft.com/office/powerpoint/2010/main" val="31092372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National Response Framework is intended to strengthen, organize, and coordinate response actions across the entire response community as a means of delivering the core response capabilities.</a:t>
            </a:r>
          </a:p>
          <a:p>
            <a:r>
              <a:rPr lang="en-US" dirty="0"/>
              <a:t>Once an incident occurs, efforts focus on: </a:t>
            </a:r>
          </a:p>
          <a:p>
            <a:r>
              <a:rPr lang="en-US" dirty="0"/>
              <a:t>•	Saving lives </a:t>
            </a:r>
          </a:p>
          <a:p>
            <a:r>
              <a:rPr lang="en-US" dirty="0"/>
              <a:t>•	Protecting property and the environment </a:t>
            </a:r>
          </a:p>
          <a:p>
            <a:r>
              <a:rPr lang="en-US" dirty="0"/>
              <a:t>•	Preserving the social, economic, cultural, and political structure of the jurisdiction </a:t>
            </a:r>
          </a:p>
          <a:p>
            <a:r>
              <a:rPr lang="en-US" dirty="0"/>
              <a:t>Response core capabilities are the functions or activities that generally must be accomplished in incident response regardless of which levels of government are involved. </a:t>
            </a: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cross-cutting core capabilities are essential to the success of the other core capabilities. They help unify the five mission areas and establish unity of effort among all those involved in the Response mission area.</a:t>
            </a:r>
          </a:p>
          <a:p>
            <a:endParaRPr lang="en-US" dirty="0"/>
          </a:p>
        </p:txBody>
      </p:sp>
      <p:sp>
        <p:nvSpPr>
          <p:cNvPr id="4" name="Slide Number Placeholder 3"/>
          <p:cNvSpPr>
            <a:spLocks noGrp="1"/>
          </p:cNvSpPr>
          <p:nvPr>
            <p:ph type="sldNum" sz="quarter" idx="5"/>
          </p:nvPr>
        </p:nvSpPr>
        <p:spPr/>
        <p:txBody>
          <a:bodyPr/>
          <a:lstStyle/>
          <a:p>
            <a:fld id="{301D7AE7-7F91-4E9D-9F50-57D8AD6BBDD4}" type="slidenum">
              <a:rPr lang="en-US" smtClean="0"/>
              <a:t>9</a:t>
            </a:fld>
            <a:endParaRPr lang="en-US"/>
          </a:p>
        </p:txBody>
      </p:sp>
    </p:spTree>
    <p:extLst>
      <p:ext uri="{BB962C8B-B14F-4D97-AF65-F5344CB8AC3E}">
        <p14:creationId xmlns:p14="http://schemas.microsoft.com/office/powerpoint/2010/main" val="227403150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Interdependencies exist among many of the core capabilities: </a:t>
            </a:r>
          </a:p>
          <a:p>
            <a:r>
              <a:rPr lang="en-US" dirty="0"/>
              <a:t>•	Organizations involved in providing Mass-Care Services often rely on resources and functions from organizations that provide Critical Transportation or Logistics and Supply Chain Management for commodities distribution. </a:t>
            </a:r>
          </a:p>
          <a:p>
            <a:r>
              <a:rPr lang="en-US" dirty="0"/>
              <a:t>•	Public Information and Warning provides for messaging, translators, and interpreters, as well as Operational Communications for reporting and communication that allows shelters to stay in touch with operations centers.</a:t>
            </a:r>
          </a:p>
          <a:p>
            <a:r>
              <a:rPr lang="en-US" dirty="0"/>
              <a:t>The core capabilities in various mission areas may also be linked through shared assets and services. </a:t>
            </a:r>
          </a:p>
          <a:p>
            <a:r>
              <a:rPr lang="en-US" dirty="0"/>
              <a:t>The functionality provided by geographic information systems can be applied across multiple Response core capabilities. </a:t>
            </a:r>
          </a:p>
          <a:p>
            <a:r>
              <a:rPr lang="en-US" dirty="0"/>
              <a:t>Synergy among mission-area resources and processes is important to maximize capabilities and minimize risk. </a:t>
            </a:r>
          </a:p>
          <a:p>
            <a:endParaRPr lang="en-US" dirty="0"/>
          </a:p>
        </p:txBody>
      </p:sp>
      <p:sp>
        <p:nvSpPr>
          <p:cNvPr id="4" name="Slide Number Placeholder 3"/>
          <p:cNvSpPr>
            <a:spLocks noGrp="1"/>
          </p:cNvSpPr>
          <p:nvPr>
            <p:ph type="sldNum" sz="quarter" idx="5"/>
          </p:nvPr>
        </p:nvSpPr>
        <p:spPr/>
        <p:txBody>
          <a:bodyPr/>
          <a:lstStyle/>
          <a:p>
            <a:fld id="{301D7AE7-7F91-4E9D-9F50-57D8AD6BBDD4}" type="slidenum">
              <a:rPr lang="en-US" smtClean="0"/>
              <a:t>10</a:t>
            </a:fld>
            <a:endParaRPr lang="en-US"/>
          </a:p>
        </p:txBody>
      </p:sp>
    </p:spTree>
    <p:extLst>
      <p:ext uri="{BB962C8B-B14F-4D97-AF65-F5344CB8AC3E}">
        <p14:creationId xmlns:p14="http://schemas.microsoft.com/office/powerpoint/2010/main" val="35101254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0169091-E65A-40BA-AB22-2A643EDE7AA2}" type="datetimeFigureOut">
              <a:rPr lang="en-US" smtClean="0"/>
              <a:t>1/8/2020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368DAAE-21BF-48A1-9120-C0108BF533CD}" type="slidenum">
              <a:rPr lang="en-US" smtClean="0"/>
              <a:t>‹#›</a:t>
            </a:fld>
            <a:endParaRPr lang="en-US" dirty="0"/>
          </a:p>
        </p:txBody>
      </p:sp>
    </p:spTree>
    <p:extLst>
      <p:ext uri="{BB962C8B-B14F-4D97-AF65-F5344CB8AC3E}">
        <p14:creationId xmlns:p14="http://schemas.microsoft.com/office/powerpoint/2010/main" val="14530347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0169091-E65A-40BA-AB22-2A643EDE7AA2}" type="datetimeFigureOut">
              <a:rPr lang="en-US" smtClean="0"/>
              <a:t>1/8/2020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368DAAE-21BF-48A1-9120-C0108BF533CD}" type="slidenum">
              <a:rPr lang="en-US" smtClean="0"/>
              <a:t>‹#›</a:t>
            </a:fld>
            <a:endParaRPr lang="en-US"/>
          </a:p>
        </p:txBody>
      </p:sp>
    </p:spTree>
    <p:extLst>
      <p:ext uri="{BB962C8B-B14F-4D97-AF65-F5344CB8AC3E}">
        <p14:creationId xmlns:p14="http://schemas.microsoft.com/office/powerpoint/2010/main" val="387297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0169091-E65A-40BA-AB22-2A643EDE7AA2}" type="datetimeFigureOut">
              <a:rPr lang="en-US" smtClean="0"/>
              <a:t>1/8/2020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368DAAE-21BF-48A1-9120-C0108BF533CD}" type="slidenum">
              <a:rPr lang="en-US" smtClean="0"/>
              <a:t>‹#›</a:t>
            </a:fld>
            <a:endParaRPr lang="en-US"/>
          </a:p>
        </p:txBody>
      </p:sp>
    </p:spTree>
    <p:extLst>
      <p:ext uri="{BB962C8B-B14F-4D97-AF65-F5344CB8AC3E}">
        <p14:creationId xmlns:p14="http://schemas.microsoft.com/office/powerpoint/2010/main" val="41023242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0169091-E65A-40BA-AB22-2A643EDE7AA2}" type="datetimeFigureOut">
              <a:rPr lang="en-US" smtClean="0"/>
              <a:t>1/8/2020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368DAAE-21BF-48A1-9120-C0108BF533CD}" type="slidenum">
              <a:rPr lang="en-US" smtClean="0"/>
              <a:t>‹#›</a:t>
            </a:fld>
            <a:endParaRPr lang="en-US"/>
          </a:p>
        </p:txBody>
      </p:sp>
    </p:spTree>
    <p:extLst>
      <p:ext uri="{BB962C8B-B14F-4D97-AF65-F5344CB8AC3E}">
        <p14:creationId xmlns:p14="http://schemas.microsoft.com/office/powerpoint/2010/main" val="15479702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0169091-E65A-40BA-AB22-2A643EDE7AA2}" type="datetimeFigureOut">
              <a:rPr lang="en-US" smtClean="0"/>
              <a:t>1/8/2020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368DAAE-21BF-48A1-9120-C0108BF533CD}" type="slidenum">
              <a:rPr lang="en-US" smtClean="0"/>
              <a:t>‹#›</a:t>
            </a:fld>
            <a:endParaRPr lang="en-US"/>
          </a:p>
        </p:txBody>
      </p:sp>
    </p:spTree>
    <p:extLst>
      <p:ext uri="{BB962C8B-B14F-4D97-AF65-F5344CB8AC3E}">
        <p14:creationId xmlns:p14="http://schemas.microsoft.com/office/powerpoint/2010/main" val="17746304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0169091-E65A-40BA-AB22-2A643EDE7AA2}" type="datetimeFigureOut">
              <a:rPr lang="en-US" smtClean="0"/>
              <a:t>1/8/2020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368DAAE-21BF-48A1-9120-C0108BF533CD}" type="slidenum">
              <a:rPr lang="en-US" smtClean="0"/>
              <a:t>‹#›</a:t>
            </a:fld>
            <a:endParaRPr lang="en-US"/>
          </a:p>
        </p:txBody>
      </p:sp>
    </p:spTree>
    <p:extLst>
      <p:ext uri="{BB962C8B-B14F-4D97-AF65-F5344CB8AC3E}">
        <p14:creationId xmlns:p14="http://schemas.microsoft.com/office/powerpoint/2010/main" val="40523327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0169091-E65A-40BA-AB22-2A643EDE7AA2}" type="datetimeFigureOut">
              <a:rPr lang="en-US" smtClean="0"/>
              <a:t>1/8/2020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368DAAE-21BF-48A1-9120-C0108BF533CD}" type="slidenum">
              <a:rPr lang="en-US" smtClean="0"/>
              <a:t>‹#›</a:t>
            </a:fld>
            <a:endParaRPr lang="en-US"/>
          </a:p>
        </p:txBody>
      </p:sp>
    </p:spTree>
    <p:extLst>
      <p:ext uri="{BB962C8B-B14F-4D97-AF65-F5344CB8AC3E}">
        <p14:creationId xmlns:p14="http://schemas.microsoft.com/office/powerpoint/2010/main" val="35169744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0169091-E65A-40BA-AB22-2A643EDE7AA2}" type="datetimeFigureOut">
              <a:rPr lang="en-US" smtClean="0"/>
              <a:t>1/8/2020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368DAAE-21BF-48A1-9120-C0108BF533CD}" type="slidenum">
              <a:rPr lang="en-US" smtClean="0"/>
              <a:t>‹#›</a:t>
            </a:fld>
            <a:endParaRPr lang="en-US"/>
          </a:p>
        </p:txBody>
      </p:sp>
    </p:spTree>
    <p:extLst>
      <p:ext uri="{BB962C8B-B14F-4D97-AF65-F5344CB8AC3E}">
        <p14:creationId xmlns:p14="http://schemas.microsoft.com/office/powerpoint/2010/main" val="42912521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0169091-E65A-40BA-AB22-2A643EDE7AA2}" type="datetimeFigureOut">
              <a:rPr lang="en-US" smtClean="0"/>
              <a:t>1/8/2020</a:t>
            </a:fld>
            <a:endParaRPr lang="en-US"/>
          </a:p>
        </p:txBody>
      </p:sp>
      <p:pic>
        <p:nvPicPr>
          <p:cNvPr id="5" name="Picture 4">
            <a:extLst>
              <a:ext uri="{FF2B5EF4-FFF2-40B4-BE49-F238E27FC236}">
                <a16:creationId xmlns:a16="http://schemas.microsoft.com/office/drawing/2014/main" id="{FA4E158D-24F3-4C43-A664-96BCFD234CE2}"/>
              </a:ext>
            </a:extLst>
          </p:cNvPr>
          <p:cNvPicPr>
            <a:picLocks noChangeAspect="1"/>
          </p:cNvPicPr>
          <p:nvPr userDrawn="1"/>
        </p:nvPicPr>
        <p:blipFill>
          <a:blip r:embed="rId2"/>
          <a:stretch>
            <a:fillRect/>
          </a:stretch>
        </p:blipFill>
        <p:spPr>
          <a:xfrm>
            <a:off x="2439214" y="6150803"/>
            <a:ext cx="4651651" cy="707197"/>
          </a:xfrm>
          <a:prstGeom prst="rect">
            <a:avLst/>
          </a:prstGeom>
        </p:spPr>
      </p:pic>
      <p:sp>
        <p:nvSpPr>
          <p:cNvPr id="3" name="Footer Placeholder 2"/>
          <p:cNvSpPr>
            <a:spLocks noGrp="1"/>
          </p:cNvSpPr>
          <p:nvPr>
            <p:ph type="ftr" sz="quarter" idx="11"/>
          </p:nvPr>
        </p:nvSpPr>
        <p:spPr>
          <a:xfrm>
            <a:off x="3028950" y="6356351"/>
            <a:ext cx="3086100" cy="365125"/>
          </a:xfrm>
        </p:spPr>
        <p:txBody>
          <a:bodyPr/>
          <a:lstStyle/>
          <a:p>
            <a:endParaRPr lang="en-US" dirty="0"/>
          </a:p>
        </p:txBody>
      </p:sp>
      <p:sp>
        <p:nvSpPr>
          <p:cNvPr id="4" name="Slide Number Placeholder 3"/>
          <p:cNvSpPr>
            <a:spLocks noGrp="1"/>
          </p:cNvSpPr>
          <p:nvPr>
            <p:ph type="sldNum" sz="quarter" idx="12"/>
          </p:nvPr>
        </p:nvSpPr>
        <p:spPr/>
        <p:txBody>
          <a:bodyPr/>
          <a:lstStyle/>
          <a:p>
            <a:fld id="{A368DAAE-21BF-48A1-9120-C0108BF533CD}" type="slidenum">
              <a:rPr lang="en-US" smtClean="0"/>
              <a:t>‹#›</a:t>
            </a:fld>
            <a:endParaRPr lang="en-US"/>
          </a:p>
        </p:txBody>
      </p:sp>
    </p:spTree>
    <p:extLst>
      <p:ext uri="{BB962C8B-B14F-4D97-AF65-F5344CB8AC3E}">
        <p14:creationId xmlns:p14="http://schemas.microsoft.com/office/powerpoint/2010/main" val="18015384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0169091-E65A-40BA-AB22-2A643EDE7AA2}" type="datetimeFigureOut">
              <a:rPr lang="en-US" smtClean="0"/>
              <a:t>1/8/2020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368DAAE-21BF-48A1-9120-C0108BF533CD}" type="slidenum">
              <a:rPr lang="en-US" smtClean="0"/>
              <a:t>‹#›</a:t>
            </a:fld>
            <a:endParaRPr lang="en-US"/>
          </a:p>
        </p:txBody>
      </p:sp>
    </p:spTree>
    <p:extLst>
      <p:ext uri="{BB962C8B-B14F-4D97-AF65-F5344CB8AC3E}">
        <p14:creationId xmlns:p14="http://schemas.microsoft.com/office/powerpoint/2010/main" val="20348731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0169091-E65A-40BA-AB22-2A643EDE7AA2}" type="datetimeFigureOut">
              <a:rPr lang="en-US" smtClean="0"/>
              <a:t>1/8/2020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368DAAE-21BF-48A1-9120-C0108BF533CD}" type="slidenum">
              <a:rPr lang="en-US" smtClean="0"/>
              <a:t>‹#›</a:t>
            </a:fld>
            <a:endParaRPr lang="en-US"/>
          </a:p>
        </p:txBody>
      </p:sp>
    </p:spTree>
    <p:extLst>
      <p:ext uri="{BB962C8B-B14F-4D97-AF65-F5344CB8AC3E}">
        <p14:creationId xmlns:p14="http://schemas.microsoft.com/office/powerpoint/2010/main" val="12909604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0169091-E65A-40BA-AB22-2A643EDE7AA2}" type="datetimeFigureOut">
              <a:rPr lang="en-US" smtClean="0"/>
              <a:t>1/8/2020</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368DAAE-21BF-48A1-9120-C0108BF533CD}" type="slidenum">
              <a:rPr lang="en-US" smtClean="0"/>
              <a:t>‹#›</a:t>
            </a:fld>
            <a:endParaRPr lang="en-US"/>
          </a:p>
        </p:txBody>
      </p:sp>
    </p:spTree>
    <p:extLst>
      <p:ext uri="{BB962C8B-B14F-4D97-AF65-F5344CB8AC3E}">
        <p14:creationId xmlns:p14="http://schemas.microsoft.com/office/powerpoint/2010/main" val="385481440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32FCFE-BFF8-4025-88DC-A34D569C7820}"/>
              </a:ext>
            </a:extLst>
          </p:cNvPr>
          <p:cNvSpPr>
            <a:spLocks noGrp="1"/>
          </p:cNvSpPr>
          <p:nvPr>
            <p:ph type="ctrTitle"/>
          </p:nvPr>
        </p:nvSpPr>
        <p:spPr>
          <a:xfrm>
            <a:off x="303168" y="1472734"/>
            <a:ext cx="8497454" cy="2387600"/>
          </a:xfrm>
        </p:spPr>
        <p:txBody>
          <a:bodyPr>
            <a:normAutofit fontScale="90000"/>
          </a:bodyPr>
          <a:lstStyle/>
          <a:p>
            <a:r>
              <a:rPr lang="en-US" b="1" dirty="0"/>
              <a:t>National Response Framework</a:t>
            </a:r>
            <a:br>
              <a:rPr lang="en-US" b="1" dirty="0"/>
            </a:br>
            <a:r>
              <a:rPr lang="en-US" b="1" dirty="0"/>
              <a:t>An Introduction</a:t>
            </a:r>
          </a:p>
        </p:txBody>
      </p:sp>
      <p:sp>
        <p:nvSpPr>
          <p:cNvPr id="3" name="Subtitle 2">
            <a:extLst>
              <a:ext uri="{FF2B5EF4-FFF2-40B4-BE49-F238E27FC236}">
                <a16:creationId xmlns:a16="http://schemas.microsoft.com/office/drawing/2014/main" id="{4E58939C-C48B-4E07-BD90-7AD5998B42D7}"/>
              </a:ext>
            </a:extLst>
          </p:cNvPr>
          <p:cNvSpPr>
            <a:spLocks noGrp="1"/>
          </p:cNvSpPr>
          <p:nvPr>
            <p:ph type="subTitle" idx="1"/>
          </p:nvPr>
        </p:nvSpPr>
        <p:spPr>
          <a:xfrm>
            <a:off x="1143000" y="4288569"/>
            <a:ext cx="6858000" cy="656453"/>
          </a:xfrm>
        </p:spPr>
        <p:txBody>
          <a:bodyPr/>
          <a:lstStyle/>
          <a:p>
            <a:r>
              <a:rPr lang="en-US" dirty="0"/>
              <a:t>IC-800</a:t>
            </a:r>
          </a:p>
        </p:txBody>
      </p:sp>
      <p:sp>
        <p:nvSpPr>
          <p:cNvPr id="4" name="TextBox 3">
            <a:extLst>
              <a:ext uri="{FF2B5EF4-FFF2-40B4-BE49-F238E27FC236}">
                <a16:creationId xmlns:a16="http://schemas.microsoft.com/office/drawing/2014/main" id="{70F42B11-F766-4038-B409-FE5B18FA5B4C}"/>
              </a:ext>
            </a:extLst>
          </p:cNvPr>
          <p:cNvSpPr txBox="1"/>
          <p:nvPr/>
        </p:nvSpPr>
        <p:spPr>
          <a:xfrm>
            <a:off x="6148250" y="5468983"/>
            <a:ext cx="2751909" cy="923330"/>
          </a:xfrm>
          <a:prstGeom prst="rect">
            <a:avLst/>
          </a:prstGeom>
          <a:noFill/>
        </p:spPr>
        <p:txBody>
          <a:bodyPr wrap="square" rtlCol="0">
            <a:spAutoFit/>
          </a:bodyPr>
          <a:lstStyle/>
          <a:p>
            <a:r>
              <a:rPr lang="en-US" dirty="0"/>
              <a:t>Prepared by:</a:t>
            </a:r>
          </a:p>
          <a:p>
            <a:r>
              <a:rPr lang="en-US" dirty="0"/>
              <a:t>Frank E. Hutchison, AG7QP</a:t>
            </a:r>
          </a:p>
          <a:p>
            <a:r>
              <a:rPr lang="en-US" dirty="0"/>
              <a:t>February 20, 2020</a:t>
            </a:r>
          </a:p>
        </p:txBody>
      </p:sp>
      <p:pic>
        <p:nvPicPr>
          <p:cNvPr id="5" name="Picture 4">
            <a:extLst>
              <a:ext uri="{FF2B5EF4-FFF2-40B4-BE49-F238E27FC236}">
                <a16:creationId xmlns:a16="http://schemas.microsoft.com/office/drawing/2014/main" id="{99C81C52-A4CC-42EA-831C-DF6DC742DE69}"/>
              </a:ext>
            </a:extLst>
          </p:cNvPr>
          <p:cNvPicPr>
            <a:picLocks noChangeAspect="1"/>
          </p:cNvPicPr>
          <p:nvPr/>
        </p:nvPicPr>
        <p:blipFill>
          <a:blip r:embed="rId2"/>
          <a:stretch>
            <a:fillRect/>
          </a:stretch>
        </p:blipFill>
        <p:spPr>
          <a:xfrm>
            <a:off x="77740" y="15530"/>
            <a:ext cx="8948310" cy="1360424"/>
          </a:xfrm>
          <a:prstGeom prst="rect">
            <a:avLst/>
          </a:prstGeom>
        </p:spPr>
      </p:pic>
    </p:spTree>
    <p:extLst>
      <p:ext uri="{BB962C8B-B14F-4D97-AF65-F5344CB8AC3E}">
        <p14:creationId xmlns:p14="http://schemas.microsoft.com/office/powerpoint/2010/main" val="175754930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E6DE5D23-562A-4C09-9BC2-81D7D76BC11D}"/>
              </a:ext>
            </a:extLst>
          </p:cNvPr>
          <p:cNvSpPr txBox="1"/>
          <p:nvPr/>
        </p:nvSpPr>
        <p:spPr>
          <a:xfrm>
            <a:off x="2399321" y="357052"/>
            <a:ext cx="3758401" cy="707886"/>
          </a:xfrm>
          <a:prstGeom prst="rect">
            <a:avLst/>
          </a:prstGeom>
          <a:noFill/>
        </p:spPr>
        <p:txBody>
          <a:bodyPr wrap="none" rtlCol="0">
            <a:spAutoFit/>
          </a:bodyPr>
          <a:lstStyle/>
          <a:p>
            <a:r>
              <a:rPr lang="en-US" sz="4000" b="1" dirty="0"/>
              <a:t>Core Capabilities</a:t>
            </a:r>
          </a:p>
        </p:txBody>
      </p:sp>
      <p:sp>
        <p:nvSpPr>
          <p:cNvPr id="6" name="TextBox 5">
            <a:extLst>
              <a:ext uri="{FF2B5EF4-FFF2-40B4-BE49-F238E27FC236}">
                <a16:creationId xmlns:a16="http://schemas.microsoft.com/office/drawing/2014/main" id="{E3226C40-4AD5-440E-80B2-DEB29911E598}"/>
              </a:ext>
            </a:extLst>
          </p:cNvPr>
          <p:cNvSpPr txBox="1"/>
          <p:nvPr/>
        </p:nvSpPr>
        <p:spPr>
          <a:xfrm>
            <a:off x="199179" y="1172660"/>
            <a:ext cx="4170710" cy="4308872"/>
          </a:xfrm>
          <a:prstGeom prst="rect">
            <a:avLst/>
          </a:prstGeom>
          <a:noFill/>
        </p:spPr>
        <p:txBody>
          <a:bodyPr wrap="square" rtlCol="0">
            <a:spAutoFit/>
          </a:bodyPr>
          <a:lstStyle/>
          <a:p>
            <a:pPr marL="342900" lvl="0" indent="-342900">
              <a:buFont typeface="+mj-lt"/>
              <a:buAutoNum type="arabicPeriod"/>
            </a:pPr>
            <a:r>
              <a:rPr lang="en-US" sz="1600" b="1" dirty="0"/>
              <a:t>Planning</a:t>
            </a:r>
          </a:p>
          <a:p>
            <a:pPr marL="342900" lvl="0" indent="-342900">
              <a:buFont typeface="+mj-lt"/>
              <a:buAutoNum type="arabicPeriod"/>
            </a:pPr>
            <a:r>
              <a:rPr lang="en-US" sz="1600" b="1" dirty="0"/>
              <a:t>Public Information and Warning</a:t>
            </a:r>
          </a:p>
          <a:p>
            <a:pPr marL="342900" lvl="0" indent="-342900">
              <a:buFont typeface="+mj-lt"/>
              <a:buAutoNum type="arabicPeriod"/>
            </a:pPr>
            <a:r>
              <a:rPr lang="en-US" sz="1600" b="1" dirty="0"/>
              <a:t>Operational Coordination</a:t>
            </a:r>
          </a:p>
          <a:p>
            <a:pPr marL="342900" lvl="0" indent="-342900">
              <a:buFont typeface="+mj-lt"/>
              <a:buAutoNum type="arabicPeriod"/>
            </a:pPr>
            <a:r>
              <a:rPr lang="en-US" sz="1600" dirty="0"/>
              <a:t>Forensics and Attribution</a:t>
            </a:r>
          </a:p>
          <a:p>
            <a:pPr marL="342900" lvl="0" indent="-342900">
              <a:buFont typeface="+mj-lt"/>
              <a:buAutoNum type="arabicPeriod"/>
            </a:pPr>
            <a:r>
              <a:rPr lang="en-US" sz="1600" dirty="0"/>
              <a:t>Intelligence and Information Sharing</a:t>
            </a:r>
          </a:p>
          <a:p>
            <a:pPr marL="342900" lvl="0" indent="-342900">
              <a:buFont typeface="+mj-lt"/>
              <a:buAutoNum type="arabicPeriod"/>
            </a:pPr>
            <a:r>
              <a:rPr lang="en-US" sz="1600" dirty="0"/>
              <a:t>Interdiction and Disruption</a:t>
            </a:r>
          </a:p>
          <a:p>
            <a:pPr marL="342900" lvl="0" indent="-342900">
              <a:buFont typeface="+mj-lt"/>
              <a:buAutoNum type="arabicPeriod"/>
            </a:pPr>
            <a:r>
              <a:rPr lang="en-US" sz="1600" dirty="0"/>
              <a:t>Screening, Search, and Detection</a:t>
            </a:r>
          </a:p>
          <a:p>
            <a:pPr marL="342900" lvl="0" indent="-342900">
              <a:buFont typeface="+mj-lt"/>
              <a:buAutoNum type="arabicPeriod"/>
            </a:pPr>
            <a:r>
              <a:rPr lang="en-US" sz="1600" dirty="0"/>
              <a:t>Access Control and Identity Verification</a:t>
            </a:r>
          </a:p>
          <a:p>
            <a:pPr marL="342900" lvl="0" indent="-342900">
              <a:buFont typeface="+mj-lt"/>
              <a:buAutoNum type="arabicPeriod"/>
            </a:pPr>
            <a:r>
              <a:rPr lang="en-US" sz="1600" dirty="0"/>
              <a:t>Cybersecurity</a:t>
            </a:r>
          </a:p>
          <a:p>
            <a:pPr marL="342900" lvl="0" indent="-342900">
              <a:buFont typeface="+mj-lt"/>
              <a:buAutoNum type="arabicPeriod"/>
            </a:pPr>
            <a:r>
              <a:rPr lang="en-US" sz="1600" dirty="0"/>
              <a:t>Physical Protective Measures</a:t>
            </a:r>
          </a:p>
          <a:p>
            <a:pPr marL="342900" lvl="0" indent="-342900">
              <a:buFont typeface="+mj-lt"/>
              <a:buAutoNum type="arabicPeriod"/>
            </a:pPr>
            <a:r>
              <a:rPr lang="en-US" sz="1600" dirty="0"/>
              <a:t>Risk Management for Protection Programs and Activities</a:t>
            </a:r>
          </a:p>
          <a:p>
            <a:pPr marL="342900" lvl="0" indent="-342900">
              <a:buFont typeface="+mj-lt"/>
              <a:buAutoNum type="arabicPeriod"/>
            </a:pPr>
            <a:r>
              <a:rPr lang="en-US" sz="1600" dirty="0"/>
              <a:t>Supply Chain Integrity and Security</a:t>
            </a:r>
          </a:p>
          <a:p>
            <a:pPr marL="342900" lvl="0" indent="-342900">
              <a:buFont typeface="+mj-lt"/>
              <a:buAutoNum type="arabicPeriod"/>
            </a:pPr>
            <a:r>
              <a:rPr lang="en-US" sz="1600" dirty="0"/>
              <a:t>Community Resilience</a:t>
            </a:r>
          </a:p>
          <a:p>
            <a:pPr marL="342900" lvl="0" indent="-342900">
              <a:buFont typeface="+mj-lt"/>
              <a:buAutoNum type="arabicPeriod"/>
            </a:pPr>
            <a:r>
              <a:rPr lang="en-US" sz="1600" dirty="0"/>
              <a:t>Long-term Vulnerability Reduction</a:t>
            </a:r>
          </a:p>
          <a:p>
            <a:pPr marL="342900" lvl="0" indent="-342900">
              <a:buFont typeface="+mj-lt"/>
              <a:buAutoNum type="arabicPeriod"/>
            </a:pPr>
            <a:r>
              <a:rPr lang="en-US" sz="1600" dirty="0"/>
              <a:t>Risk and Disaster Resilience Assessment</a:t>
            </a:r>
          </a:p>
          <a:p>
            <a:pPr marL="342900" lvl="0" indent="-342900">
              <a:buFont typeface="+mj-lt"/>
              <a:buAutoNum type="arabicPeriod"/>
            </a:pPr>
            <a:r>
              <a:rPr lang="en-US" sz="1600" dirty="0"/>
              <a:t>Threats and Hazards Identification</a:t>
            </a:r>
          </a:p>
        </p:txBody>
      </p:sp>
      <p:sp>
        <p:nvSpPr>
          <p:cNvPr id="2" name="TextBox 1">
            <a:extLst>
              <a:ext uri="{FF2B5EF4-FFF2-40B4-BE49-F238E27FC236}">
                <a16:creationId xmlns:a16="http://schemas.microsoft.com/office/drawing/2014/main" id="{F30F626D-0387-45F8-BC90-14FB6EB3D25E}"/>
              </a:ext>
            </a:extLst>
          </p:cNvPr>
          <p:cNvSpPr txBox="1"/>
          <p:nvPr/>
        </p:nvSpPr>
        <p:spPr>
          <a:xfrm>
            <a:off x="7070928" y="141608"/>
            <a:ext cx="1838036" cy="923330"/>
          </a:xfrm>
          <a:prstGeom prst="rect">
            <a:avLst/>
          </a:prstGeom>
          <a:noFill/>
        </p:spPr>
        <p:txBody>
          <a:bodyPr wrap="square" rtlCol="0">
            <a:spAutoFit/>
          </a:bodyPr>
          <a:lstStyle/>
          <a:p>
            <a:pPr algn="ctr"/>
            <a:r>
              <a:rPr lang="en-US" dirty="0"/>
              <a:t>Described in detail in other courses</a:t>
            </a:r>
          </a:p>
        </p:txBody>
      </p:sp>
      <p:sp>
        <p:nvSpPr>
          <p:cNvPr id="3" name="TextBox 2">
            <a:extLst>
              <a:ext uri="{FF2B5EF4-FFF2-40B4-BE49-F238E27FC236}">
                <a16:creationId xmlns:a16="http://schemas.microsoft.com/office/drawing/2014/main" id="{6EC88B2C-3386-4BF8-8FE9-A93E8A1AFFED}"/>
              </a:ext>
            </a:extLst>
          </p:cNvPr>
          <p:cNvSpPr txBox="1"/>
          <p:nvPr/>
        </p:nvSpPr>
        <p:spPr>
          <a:xfrm>
            <a:off x="4369889" y="1172660"/>
            <a:ext cx="4257964" cy="4955203"/>
          </a:xfrm>
          <a:prstGeom prst="rect">
            <a:avLst/>
          </a:prstGeom>
          <a:noFill/>
        </p:spPr>
        <p:txBody>
          <a:bodyPr wrap="square" rtlCol="0">
            <a:spAutoFit/>
          </a:bodyPr>
          <a:lstStyle/>
          <a:p>
            <a:pPr marL="342900" lvl="0" indent="-342900">
              <a:buFont typeface="+mj-lt"/>
              <a:buAutoNum type="arabicPeriod" startAt="17"/>
            </a:pPr>
            <a:r>
              <a:rPr lang="en-US" sz="1600" b="1" dirty="0"/>
              <a:t>Critical Transportation</a:t>
            </a:r>
          </a:p>
          <a:p>
            <a:pPr marL="342900" lvl="0" indent="-342900">
              <a:buFont typeface="+mj-lt"/>
              <a:buAutoNum type="arabicPeriod" startAt="17"/>
            </a:pPr>
            <a:r>
              <a:rPr lang="en-US" sz="1600" b="1" dirty="0"/>
              <a:t>Environmental Response/Health and Safety</a:t>
            </a:r>
          </a:p>
          <a:p>
            <a:pPr marL="342900" lvl="0" indent="-342900">
              <a:buFont typeface="+mj-lt"/>
              <a:buAutoNum type="arabicPeriod" startAt="17"/>
            </a:pPr>
            <a:r>
              <a:rPr lang="en-US" sz="1600" dirty="0"/>
              <a:t>Fatality Management Services</a:t>
            </a:r>
          </a:p>
          <a:p>
            <a:pPr marL="342900" lvl="0" indent="-342900">
              <a:buFont typeface="+mj-lt"/>
              <a:buAutoNum type="arabicPeriod" startAt="17"/>
            </a:pPr>
            <a:r>
              <a:rPr lang="en-US" sz="1600" b="1" dirty="0"/>
              <a:t>Fire Management and Suppression</a:t>
            </a:r>
          </a:p>
          <a:p>
            <a:pPr marL="342900" lvl="0" indent="-342900">
              <a:buFont typeface="+mj-lt"/>
              <a:buAutoNum type="arabicPeriod" startAt="17"/>
            </a:pPr>
            <a:r>
              <a:rPr lang="en-US" sz="1600" b="1" dirty="0"/>
              <a:t>Infrastructure Systems</a:t>
            </a:r>
          </a:p>
          <a:p>
            <a:pPr marL="342900" lvl="0" indent="-342900">
              <a:buFont typeface="+mj-lt"/>
              <a:buAutoNum type="arabicPeriod" startAt="17"/>
            </a:pPr>
            <a:r>
              <a:rPr lang="en-US" sz="1600" b="1" dirty="0"/>
              <a:t>Logistics and Supply Chain Management</a:t>
            </a:r>
          </a:p>
          <a:p>
            <a:pPr marL="342900" lvl="0" indent="-342900">
              <a:buFont typeface="+mj-lt"/>
              <a:buAutoNum type="arabicPeriod" startAt="17"/>
            </a:pPr>
            <a:r>
              <a:rPr lang="en-US" sz="1600" b="1" dirty="0"/>
              <a:t>Mass Care Services</a:t>
            </a:r>
          </a:p>
          <a:p>
            <a:pPr marL="342900" lvl="0" indent="-342900">
              <a:buFont typeface="+mj-lt"/>
              <a:buAutoNum type="arabicPeriod" startAt="17"/>
            </a:pPr>
            <a:r>
              <a:rPr lang="en-US" sz="1600" b="1" dirty="0"/>
              <a:t>Mass Search and Rescue Operations</a:t>
            </a:r>
          </a:p>
          <a:p>
            <a:pPr marL="342900" lvl="0" indent="-342900">
              <a:buFont typeface="+mj-lt"/>
              <a:buAutoNum type="arabicPeriod" startAt="17"/>
            </a:pPr>
            <a:r>
              <a:rPr lang="en-US" sz="1600" b="1" dirty="0"/>
              <a:t>On-scene Security, Protection, and Law Enforcement</a:t>
            </a:r>
          </a:p>
          <a:p>
            <a:pPr marL="342900" lvl="0" indent="-342900">
              <a:buFont typeface="+mj-lt"/>
              <a:buAutoNum type="arabicPeriod" startAt="17"/>
            </a:pPr>
            <a:r>
              <a:rPr lang="en-US" sz="1600" b="1" dirty="0"/>
              <a:t>Operational Communications</a:t>
            </a:r>
          </a:p>
          <a:p>
            <a:pPr marL="342900" lvl="0" indent="-342900">
              <a:buFont typeface="+mj-lt"/>
              <a:buAutoNum type="arabicPeriod" startAt="17"/>
            </a:pPr>
            <a:r>
              <a:rPr lang="en-US" sz="1600" b="1" dirty="0"/>
              <a:t>﻿Public Health, Healthcare, and Emergency Medical Services</a:t>
            </a:r>
          </a:p>
          <a:p>
            <a:pPr marL="342900" lvl="0" indent="-342900">
              <a:buFont typeface="+mj-lt"/>
              <a:buAutoNum type="arabicPeriod" startAt="17"/>
            </a:pPr>
            <a:r>
              <a:rPr lang="en-US" sz="1600" b="1" dirty="0"/>
              <a:t>Situational Assessment</a:t>
            </a:r>
          </a:p>
          <a:p>
            <a:pPr marL="342900" lvl="0" indent="-342900">
              <a:buFont typeface="+mj-lt"/>
              <a:buAutoNum type="arabicPeriod" startAt="17"/>
            </a:pPr>
            <a:r>
              <a:rPr lang="en-US" sz="1600" dirty="0"/>
              <a:t>Economic Recovery</a:t>
            </a:r>
          </a:p>
          <a:p>
            <a:pPr marL="342900" lvl="0" indent="-342900">
              <a:buFont typeface="+mj-lt"/>
              <a:buAutoNum type="arabicPeriod" startAt="17"/>
            </a:pPr>
            <a:r>
              <a:rPr lang="en-US" sz="1600" dirty="0"/>
              <a:t>Health and Social Services</a:t>
            </a:r>
          </a:p>
          <a:p>
            <a:pPr marL="342900" lvl="0" indent="-342900">
              <a:buFont typeface="+mj-lt"/>
              <a:buAutoNum type="arabicPeriod" startAt="17"/>
            </a:pPr>
            <a:r>
              <a:rPr lang="en-US" sz="1600" dirty="0"/>
              <a:t>Housing</a:t>
            </a:r>
          </a:p>
          <a:p>
            <a:pPr marL="342900" lvl="0" indent="-342900">
              <a:buFont typeface="+mj-lt"/>
              <a:buAutoNum type="arabicPeriod" startAt="17"/>
            </a:pPr>
            <a:r>
              <a:rPr lang="en-US" sz="1600" dirty="0"/>
              <a:t>Natural and Cultural Resources</a:t>
            </a:r>
            <a:endParaRPr lang="en-US" sz="2400" dirty="0"/>
          </a:p>
          <a:p>
            <a:endParaRPr lang="en-US" sz="1600" dirty="0"/>
          </a:p>
        </p:txBody>
      </p:sp>
      <p:sp>
        <p:nvSpPr>
          <p:cNvPr id="4" name="TextBox 3">
            <a:extLst>
              <a:ext uri="{FF2B5EF4-FFF2-40B4-BE49-F238E27FC236}">
                <a16:creationId xmlns:a16="http://schemas.microsoft.com/office/drawing/2014/main" id="{6E66EC03-0E9B-46FB-8592-497EC49E15A3}"/>
              </a:ext>
            </a:extLst>
          </p:cNvPr>
          <p:cNvSpPr txBox="1"/>
          <p:nvPr/>
        </p:nvSpPr>
        <p:spPr>
          <a:xfrm>
            <a:off x="199179" y="5685340"/>
            <a:ext cx="1995053" cy="646331"/>
          </a:xfrm>
          <a:prstGeom prst="rect">
            <a:avLst/>
          </a:prstGeom>
          <a:noFill/>
        </p:spPr>
        <p:txBody>
          <a:bodyPr wrap="square" rtlCol="0">
            <a:spAutoFit/>
          </a:bodyPr>
          <a:lstStyle/>
          <a:p>
            <a:r>
              <a:rPr lang="en-US" b="1" dirty="0"/>
              <a:t>Response Core Capabilities in Bold</a:t>
            </a:r>
          </a:p>
        </p:txBody>
      </p:sp>
    </p:spTree>
    <p:extLst>
      <p:ext uri="{BB962C8B-B14F-4D97-AF65-F5344CB8AC3E}">
        <p14:creationId xmlns:p14="http://schemas.microsoft.com/office/powerpoint/2010/main" val="363823285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E6DE5D23-562A-4C09-9BC2-81D7D76BC11D}"/>
              </a:ext>
            </a:extLst>
          </p:cNvPr>
          <p:cNvSpPr txBox="1"/>
          <p:nvPr/>
        </p:nvSpPr>
        <p:spPr>
          <a:xfrm>
            <a:off x="1971865" y="347815"/>
            <a:ext cx="5351978" cy="707886"/>
          </a:xfrm>
          <a:prstGeom prst="rect">
            <a:avLst/>
          </a:prstGeom>
          <a:noFill/>
        </p:spPr>
        <p:txBody>
          <a:bodyPr wrap="none" rtlCol="0">
            <a:spAutoFit/>
          </a:bodyPr>
          <a:lstStyle/>
          <a:p>
            <a:r>
              <a:rPr lang="en-US" sz="4000" b="1" dirty="0"/>
              <a:t>Coordinating Structures </a:t>
            </a:r>
          </a:p>
        </p:txBody>
      </p:sp>
      <p:sp>
        <p:nvSpPr>
          <p:cNvPr id="6" name="TextBox 5">
            <a:extLst>
              <a:ext uri="{FF2B5EF4-FFF2-40B4-BE49-F238E27FC236}">
                <a16:creationId xmlns:a16="http://schemas.microsoft.com/office/drawing/2014/main" id="{E3226C40-4AD5-440E-80B2-DEB29911E598}"/>
              </a:ext>
            </a:extLst>
          </p:cNvPr>
          <p:cNvSpPr txBox="1"/>
          <p:nvPr/>
        </p:nvSpPr>
        <p:spPr>
          <a:xfrm>
            <a:off x="564162" y="1259165"/>
            <a:ext cx="8015676" cy="4893647"/>
          </a:xfrm>
          <a:prstGeom prst="rect">
            <a:avLst/>
          </a:prstGeom>
          <a:noFill/>
        </p:spPr>
        <p:txBody>
          <a:bodyPr wrap="square" rtlCol="0">
            <a:spAutoFit/>
          </a:bodyPr>
          <a:lstStyle/>
          <a:p>
            <a:pPr lvl="0"/>
            <a:r>
              <a:rPr lang="en-US" sz="2400" dirty="0"/>
              <a:t>Coordinating structures help </a:t>
            </a:r>
            <a:r>
              <a:rPr lang="en-US" sz="2400" u="sng" dirty="0"/>
              <a:t>organize</a:t>
            </a:r>
            <a:r>
              <a:rPr lang="en-US" sz="2400" dirty="0"/>
              <a:t> and </a:t>
            </a:r>
            <a:r>
              <a:rPr lang="en-US" sz="2400" u="sng" dirty="0"/>
              <a:t>measur</a:t>
            </a:r>
            <a:r>
              <a:rPr lang="en-US" sz="2400" dirty="0"/>
              <a:t>e the </a:t>
            </a:r>
            <a:r>
              <a:rPr lang="en-US" sz="2400" b="1" dirty="0"/>
              <a:t>whole community’s </a:t>
            </a:r>
            <a:r>
              <a:rPr lang="en-US" sz="2400" dirty="0"/>
              <a:t>capabilities in order to: </a:t>
            </a:r>
          </a:p>
          <a:p>
            <a:pPr marL="285750" lvl="0" indent="-285750">
              <a:buFont typeface="Arial" panose="020B0604020202020204" pitchFamily="34" charset="0"/>
              <a:buChar char="•"/>
            </a:pPr>
            <a:r>
              <a:rPr lang="en-US" sz="2400" dirty="0"/>
              <a:t>Address the requirements of the Response mission area </a:t>
            </a:r>
          </a:p>
          <a:p>
            <a:pPr marL="285750" lvl="0" indent="-285750">
              <a:buFont typeface="Arial" panose="020B0604020202020204" pitchFamily="34" charset="0"/>
              <a:buChar char="•"/>
            </a:pPr>
            <a:r>
              <a:rPr lang="en-US" sz="2400" dirty="0"/>
              <a:t>Facilitate problem solving </a:t>
            </a:r>
          </a:p>
          <a:p>
            <a:pPr marL="285750" lvl="0" indent="-285750">
              <a:buFont typeface="Arial" panose="020B0604020202020204" pitchFamily="34" charset="0"/>
              <a:buChar char="•"/>
            </a:pPr>
            <a:r>
              <a:rPr lang="en-US" sz="2400" dirty="0"/>
              <a:t>Improve access to response resources </a:t>
            </a:r>
          </a:p>
          <a:p>
            <a:pPr marL="285750" lvl="0" indent="-285750">
              <a:buFont typeface="Arial" panose="020B0604020202020204" pitchFamily="34" charset="0"/>
              <a:buChar char="•"/>
            </a:pPr>
            <a:r>
              <a:rPr lang="en-US" sz="2400" dirty="0"/>
              <a:t>Foster coordination prior to and following an incident </a:t>
            </a:r>
          </a:p>
          <a:p>
            <a:pPr lvl="0"/>
            <a:endParaRPr lang="en-US" sz="2400" dirty="0"/>
          </a:p>
          <a:p>
            <a:pPr lvl="0"/>
            <a:r>
              <a:rPr lang="en-US" sz="2400" i="1" dirty="0"/>
              <a:t>The coordinating structures used to organize response efforts must be scalable, flexible, and adaptable so they can be partially or fully implemented to allow for delivery of the exact resources that are needed, and with a level of coordination appropriate to each incident.</a:t>
            </a:r>
          </a:p>
          <a:p>
            <a:endParaRPr lang="en-US" sz="2400" dirty="0"/>
          </a:p>
        </p:txBody>
      </p:sp>
    </p:spTree>
    <p:extLst>
      <p:ext uri="{BB962C8B-B14F-4D97-AF65-F5344CB8AC3E}">
        <p14:creationId xmlns:p14="http://schemas.microsoft.com/office/powerpoint/2010/main" val="275352499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E6DE5D23-562A-4C09-9BC2-81D7D76BC11D}"/>
              </a:ext>
            </a:extLst>
          </p:cNvPr>
          <p:cNvSpPr txBox="1"/>
          <p:nvPr/>
        </p:nvSpPr>
        <p:spPr>
          <a:xfrm>
            <a:off x="357052" y="339634"/>
            <a:ext cx="8511497" cy="707886"/>
          </a:xfrm>
          <a:prstGeom prst="rect">
            <a:avLst/>
          </a:prstGeom>
          <a:noFill/>
        </p:spPr>
        <p:txBody>
          <a:bodyPr wrap="none" rtlCol="0">
            <a:spAutoFit/>
          </a:bodyPr>
          <a:lstStyle/>
          <a:p>
            <a:r>
              <a:rPr lang="en-US" sz="4000" b="1" dirty="0"/>
              <a:t>All Levels Have Coordinating Structures</a:t>
            </a:r>
          </a:p>
        </p:txBody>
      </p:sp>
      <p:sp>
        <p:nvSpPr>
          <p:cNvPr id="6" name="TextBox 5">
            <a:extLst>
              <a:ext uri="{FF2B5EF4-FFF2-40B4-BE49-F238E27FC236}">
                <a16:creationId xmlns:a16="http://schemas.microsoft.com/office/drawing/2014/main" id="{E3226C40-4AD5-440E-80B2-DEB29911E598}"/>
              </a:ext>
            </a:extLst>
          </p:cNvPr>
          <p:cNvSpPr txBox="1"/>
          <p:nvPr/>
        </p:nvSpPr>
        <p:spPr>
          <a:xfrm>
            <a:off x="460988" y="1742769"/>
            <a:ext cx="8407561" cy="2246769"/>
          </a:xfrm>
          <a:prstGeom prst="rect">
            <a:avLst/>
          </a:prstGeom>
          <a:noFill/>
        </p:spPr>
        <p:txBody>
          <a:bodyPr wrap="square" rtlCol="0">
            <a:spAutoFit/>
          </a:bodyPr>
          <a:lstStyle/>
          <a:p>
            <a:pPr lvl="0"/>
            <a:r>
              <a:rPr lang="en-US" sz="2800" dirty="0"/>
              <a:t>Local </a:t>
            </a:r>
          </a:p>
          <a:p>
            <a:pPr lvl="0"/>
            <a:r>
              <a:rPr lang="en-US" sz="2800" dirty="0"/>
              <a:t>State, Tribal, and Territorial</a:t>
            </a:r>
          </a:p>
          <a:p>
            <a:pPr lvl="0"/>
            <a:r>
              <a:rPr lang="en-US" sz="2800" dirty="0"/>
              <a:t>Private-Sector</a:t>
            </a:r>
          </a:p>
          <a:p>
            <a:pPr lvl="0"/>
            <a:r>
              <a:rPr lang="en-US" sz="2800" dirty="0"/>
              <a:t>Federal</a:t>
            </a:r>
          </a:p>
          <a:p>
            <a:endParaRPr lang="en-US" sz="2800" dirty="0"/>
          </a:p>
        </p:txBody>
      </p:sp>
    </p:spTree>
    <p:extLst>
      <p:ext uri="{BB962C8B-B14F-4D97-AF65-F5344CB8AC3E}">
        <p14:creationId xmlns:p14="http://schemas.microsoft.com/office/powerpoint/2010/main" val="403873046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E6DE5D23-562A-4C09-9BC2-81D7D76BC11D}"/>
              </a:ext>
            </a:extLst>
          </p:cNvPr>
          <p:cNvSpPr txBox="1"/>
          <p:nvPr/>
        </p:nvSpPr>
        <p:spPr>
          <a:xfrm>
            <a:off x="1372245" y="209270"/>
            <a:ext cx="6516207" cy="707886"/>
          </a:xfrm>
          <a:prstGeom prst="rect">
            <a:avLst/>
          </a:prstGeom>
          <a:noFill/>
        </p:spPr>
        <p:txBody>
          <a:bodyPr wrap="none" rtlCol="0">
            <a:spAutoFit/>
          </a:bodyPr>
          <a:lstStyle/>
          <a:p>
            <a:r>
              <a:rPr lang="en-US" sz="4000" b="1" dirty="0"/>
              <a:t>Emergency Support Functions</a:t>
            </a:r>
          </a:p>
        </p:txBody>
      </p:sp>
      <p:sp>
        <p:nvSpPr>
          <p:cNvPr id="6" name="TextBox 5">
            <a:extLst>
              <a:ext uri="{FF2B5EF4-FFF2-40B4-BE49-F238E27FC236}">
                <a16:creationId xmlns:a16="http://schemas.microsoft.com/office/drawing/2014/main" id="{E3226C40-4AD5-440E-80B2-DEB29911E598}"/>
              </a:ext>
            </a:extLst>
          </p:cNvPr>
          <p:cNvSpPr txBox="1"/>
          <p:nvPr/>
        </p:nvSpPr>
        <p:spPr>
          <a:xfrm>
            <a:off x="564162" y="1305341"/>
            <a:ext cx="8015676" cy="4247317"/>
          </a:xfrm>
          <a:prstGeom prst="rect">
            <a:avLst/>
          </a:prstGeom>
          <a:noFill/>
        </p:spPr>
        <p:txBody>
          <a:bodyPr wrap="square" rtlCol="0">
            <a:spAutoFit/>
          </a:bodyPr>
          <a:lstStyle/>
          <a:p>
            <a:pPr lvl="0"/>
            <a:r>
              <a:rPr lang="en-US" u="sng" dirty="0"/>
              <a:t>Coordination of Federal incident response</a:t>
            </a:r>
            <a:r>
              <a:rPr lang="en-US" dirty="0"/>
              <a:t> is accomplished through Emergency Support Functions (ESFs). ESFs are organized groups of government and private-sector entities that provide personnel, supplies, facilities, and equipment.</a:t>
            </a:r>
          </a:p>
          <a:p>
            <a:pPr lvl="0"/>
            <a:r>
              <a:rPr lang="en-US" dirty="0"/>
              <a:t> </a:t>
            </a:r>
          </a:p>
          <a:p>
            <a:pPr lvl="0"/>
            <a:r>
              <a:rPr lang="en-US" dirty="0"/>
              <a:t>Federal ESFs </a:t>
            </a:r>
            <a:r>
              <a:rPr lang="en-US" u="sng" dirty="0"/>
              <a:t>bring together the capabilities</a:t>
            </a:r>
            <a:r>
              <a:rPr lang="en-US" dirty="0"/>
              <a:t> of Federal departments and agencies and other national-level assets that work together to deliver core capabilities and support an effective response.</a:t>
            </a:r>
          </a:p>
          <a:p>
            <a:pPr lvl="0"/>
            <a:endParaRPr lang="en-US" dirty="0"/>
          </a:p>
          <a:p>
            <a:pPr lvl="0"/>
            <a:r>
              <a:rPr lang="en-US" dirty="0"/>
              <a:t>Within each ESF, an ESF coordinator, primary agency, and support agencies are designated. Overall leadership is provided by the </a:t>
            </a:r>
            <a:r>
              <a:rPr lang="en-US" u="sng" dirty="0"/>
              <a:t>Emergency Support Function Leaders Group</a:t>
            </a:r>
            <a:r>
              <a:rPr lang="en-US" dirty="0"/>
              <a:t>.</a:t>
            </a:r>
          </a:p>
          <a:p>
            <a:pPr lvl="0"/>
            <a:endParaRPr lang="en-US" dirty="0"/>
          </a:p>
          <a:p>
            <a:pPr lvl="0"/>
            <a:r>
              <a:rPr lang="en-US" dirty="0"/>
              <a:t>Departments and </a:t>
            </a:r>
            <a:r>
              <a:rPr lang="en-US" u="sng" dirty="0"/>
              <a:t>agencies supporting Federal ESFs may be selectively activated</a:t>
            </a:r>
            <a:r>
              <a:rPr lang="en-US" dirty="0"/>
              <a:t> to support response activities for both Stafford Act and non-Stafford Act incidents. Not all incidents requiring Federal support result in the activation of ESFs. </a:t>
            </a:r>
          </a:p>
        </p:txBody>
      </p:sp>
    </p:spTree>
    <p:extLst>
      <p:ext uri="{BB962C8B-B14F-4D97-AF65-F5344CB8AC3E}">
        <p14:creationId xmlns:p14="http://schemas.microsoft.com/office/powerpoint/2010/main" val="401827688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E6DE5D23-562A-4C09-9BC2-81D7D76BC11D}"/>
              </a:ext>
            </a:extLst>
          </p:cNvPr>
          <p:cNvSpPr txBox="1"/>
          <p:nvPr/>
        </p:nvSpPr>
        <p:spPr>
          <a:xfrm>
            <a:off x="1193318" y="330398"/>
            <a:ext cx="6757363" cy="707886"/>
          </a:xfrm>
          <a:prstGeom prst="rect">
            <a:avLst/>
          </a:prstGeom>
          <a:noFill/>
        </p:spPr>
        <p:txBody>
          <a:bodyPr wrap="none" rtlCol="0">
            <a:spAutoFit/>
          </a:bodyPr>
          <a:lstStyle/>
          <a:p>
            <a:r>
              <a:rPr lang="en-US" sz="4000" b="1" dirty="0"/>
              <a:t>Local Operations Coordination </a:t>
            </a:r>
          </a:p>
        </p:txBody>
      </p:sp>
      <p:sp>
        <p:nvSpPr>
          <p:cNvPr id="6" name="TextBox 5">
            <a:extLst>
              <a:ext uri="{FF2B5EF4-FFF2-40B4-BE49-F238E27FC236}">
                <a16:creationId xmlns:a16="http://schemas.microsoft.com/office/drawing/2014/main" id="{E3226C40-4AD5-440E-80B2-DEB29911E598}"/>
              </a:ext>
            </a:extLst>
          </p:cNvPr>
          <p:cNvSpPr txBox="1"/>
          <p:nvPr/>
        </p:nvSpPr>
        <p:spPr>
          <a:xfrm>
            <a:off x="368218" y="1228397"/>
            <a:ext cx="8407561" cy="4401205"/>
          </a:xfrm>
          <a:prstGeom prst="rect">
            <a:avLst/>
          </a:prstGeom>
          <a:noFill/>
        </p:spPr>
        <p:txBody>
          <a:bodyPr wrap="square" rtlCol="0">
            <a:spAutoFit/>
          </a:bodyPr>
          <a:lstStyle/>
          <a:p>
            <a:pPr lvl="0"/>
            <a:r>
              <a:rPr lang="en-US" sz="2000" dirty="0"/>
              <a:t>A basic premise is that incidents generally </a:t>
            </a:r>
            <a:r>
              <a:rPr lang="en-US" sz="2000" u="sng" dirty="0"/>
              <a:t>begin and end locally</a:t>
            </a:r>
            <a:r>
              <a:rPr lang="en-US" sz="2000" dirty="0"/>
              <a:t>, and most incidents are managed entirely at the </a:t>
            </a:r>
            <a:r>
              <a:rPr lang="en-US" sz="2000" u="sng" dirty="0"/>
              <a:t>local level</a:t>
            </a:r>
            <a:r>
              <a:rPr lang="en-US" sz="2000" dirty="0"/>
              <a:t>.</a:t>
            </a:r>
          </a:p>
          <a:p>
            <a:pPr lvl="0"/>
            <a:endParaRPr lang="en-US" sz="2000" dirty="0"/>
          </a:p>
          <a:p>
            <a:pPr lvl="0"/>
            <a:r>
              <a:rPr lang="en-US" sz="2000" dirty="0"/>
              <a:t>Local responders and other levels of government </a:t>
            </a:r>
            <a:r>
              <a:rPr lang="en-US" sz="2000" u="sng" dirty="0"/>
              <a:t>use the Incident Command System</a:t>
            </a:r>
            <a:r>
              <a:rPr lang="en-US" sz="2000" dirty="0"/>
              <a:t>, or ICS, to manage response operations.</a:t>
            </a:r>
          </a:p>
          <a:p>
            <a:pPr lvl="0"/>
            <a:endParaRPr lang="en-US" sz="2000" dirty="0"/>
          </a:p>
          <a:p>
            <a:pPr lvl="0"/>
            <a:r>
              <a:rPr lang="en-US" sz="2000" dirty="0"/>
              <a:t>The Incident Commander communicates with </a:t>
            </a:r>
            <a:r>
              <a:rPr lang="en-US" sz="2000" u="sng" dirty="0"/>
              <a:t>the local emergency operations center</a:t>
            </a:r>
            <a:r>
              <a:rPr lang="en-US" sz="2000" dirty="0"/>
              <a:t>, or EOC, to report on the incident status and request resources.</a:t>
            </a:r>
          </a:p>
          <a:p>
            <a:pPr lvl="0"/>
            <a:endParaRPr lang="en-US" sz="2000" dirty="0"/>
          </a:p>
          <a:p>
            <a:pPr lvl="0"/>
            <a:r>
              <a:rPr lang="en-US" sz="2000" dirty="0"/>
              <a:t>During an incident, the </a:t>
            </a:r>
            <a:r>
              <a:rPr lang="en-US" sz="2000" u="sng" dirty="0"/>
              <a:t>local emergency manager ensures the EOC is staffed</a:t>
            </a:r>
            <a:r>
              <a:rPr lang="en-US" sz="2000" dirty="0"/>
              <a:t> to support the incident command and arranges needed resources.</a:t>
            </a:r>
          </a:p>
          <a:p>
            <a:pPr lvl="0"/>
            <a:endParaRPr lang="en-US" sz="2000" dirty="0"/>
          </a:p>
          <a:p>
            <a:pPr lvl="0"/>
            <a:r>
              <a:rPr lang="en-US" sz="2000" dirty="0"/>
              <a:t>The </a:t>
            </a:r>
            <a:r>
              <a:rPr lang="en-US" sz="2000" u="sng" dirty="0"/>
              <a:t>chief elected or appointed official provides policy direction and supports</a:t>
            </a:r>
            <a:r>
              <a:rPr lang="en-US" sz="2000" dirty="0"/>
              <a:t> the Incident Commander and emergency manager, as needed. </a:t>
            </a:r>
          </a:p>
        </p:txBody>
      </p:sp>
    </p:spTree>
    <p:extLst>
      <p:ext uri="{BB962C8B-B14F-4D97-AF65-F5344CB8AC3E}">
        <p14:creationId xmlns:p14="http://schemas.microsoft.com/office/powerpoint/2010/main" val="9299669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E6DE5D23-562A-4C09-9BC2-81D7D76BC11D}"/>
              </a:ext>
            </a:extLst>
          </p:cNvPr>
          <p:cNvSpPr txBox="1"/>
          <p:nvPr/>
        </p:nvSpPr>
        <p:spPr>
          <a:xfrm>
            <a:off x="1567015" y="238034"/>
            <a:ext cx="5432000" cy="707886"/>
          </a:xfrm>
          <a:prstGeom prst="rect">
            <a:avLst/>
          </a:prstGeom>
          <a:noFill/>
        </p:spPr>
        <p:txBody>
          <a:bodyPr wrap="none" rtlCol="0">
            <a:spAutoFit/>
          </a:bodyPr>
          <a:lstStyle/>
          <a:p>
            <a:r>
              <a:rPr lang="en-US" sz="4000" b="1" dirty="0"/>
              <a:t>When an Incident Grows</a:t>
            </a:r>
          </a:p>
        </p:txBody>
      </p:sp>
      <p:sp>
        <p:nvSpPr>
          <p:cNvPr id="6" name="TextBox 5">
            <a:extLst>
              <a:ext uri="{FF2B5EF4-FFF2-40B4-BE49-F238E27FC236}">
                <a16:creationId xmlns:a16="http://schemas.microsoft.com/office/drawing/2014/main" id="{E3226C40-4AD5-440E-80B2-DEB29911E598}"/>
              </a:ext>
            </a:extLst>
          </p:cNvPr>
          <p:cNvSpPr txBox="1"/>
          <p:nvPr/>
        </p:nvSpPr>
        <p:spPr>
          <a:xfrm>
            <a:off x="451752" y="1160878"/>
            <a:ext cx="8407561" cy="4832092"/>
          </a:xfrm>
          <a:prstGeom prst="rect">
            <a:avLst/>
          </a:prstGeom>
          <a:noFill/>
        </p:spPr>
        <p:txBody>
          <a:bodyPr wrap="square" rtlCol="0">
            <a:spAutoFit/>
          </a:bodyPr>
          <a:lstStyle/>
          <a:p>
            <a:pPr lvl="0"/>
            <a:r>
              <a:rPr lang="en-US" sz="2800" dirty="0"/>
              <a:t>1. Local mutual aid and assistance resources</a:t>
            </a:r>
          </a:p>
          <a:p>
            <a:pPr marL="858838" lvl="0" indent="-457200">
              <a:buFont typeface="Arial" panose="020B0604020202020204" pitchFamily="34" charset="0"/>
              <a:buChar char="•"/>
            </a:pPr>
            <a:r>
              <a:rPr lang="en-US" sz="2800" dirty="0"/>
              <a:t>Multiagency Coordination (MAC) Groups</a:t>
            </a:r>
          </a:p>
          <a:p>
            <a:pPr lvl="0"/>
            <a:r>
              <a:rPr lang="en-US" sz="2800" dirty="0"/>
              <a:t>2. State Resources</a:t>
            </a:r>
          </a:p>
          <a:p>
            <a:pPr lvl="0"/>
            <a:r>
              <a:rPr lang="en-US" sz="2800" dirty="0"/>
              <a:t>3. Federal Resources</a:t>
            </a:r>
          </a:p>
          <a:p>
            <a:pPr marL="914400" lvl="0" indent="-457200">
              <a:buFont typeface="Arial" panose="020B0604020202020204" pitchFamily="34" charset="0"/>
              <a:buChar char="•"/>
            </a:pPr>
            <a:r>
              <a:rPr lang="en-US" sz="2800" dirty="0"/>
              <a:t>Coordinating structures can be assembled and organized at the regional level</a:t>
            </a:r>
          </a:p>
          <a:p>
            <a:pPr marL="1376363" lvl="1" indent="-457200">
              <a:buFont typeface="Arial" panose="020B0604020202020204" pitchFamily="34" charset="0"/>
              <a:buChar char="•"/>
            </a:pPr>
            <a:r>
              <a:rPr lang="en-US" sz="2800" dirty="0"/>
              <a:t>Regional Response Coordination Centers</a:t>
            </a:r>
          </a:p>
          <a:p>
            <a:pPr marL="1376363" lvl="1" indent="-457200">
              <a:buFont typeface="Arial" panose="020B0604020202020204" pitchFamily="34" charset="0"/>
              <a:buChar char="•"/>
            </a:pPr>
            <a:r>
              <a:rPr lang="en-US" sz="2800" dirty="0"/>
              <a:t>Joint Field Office</a:t>
            </a:r>
          </a:p>
          <a:p>
            <a:pPr marL="1828800" lvl="2" indent="-457200">
              <a:buFont typeface="Arial" panose="020B0604020202020204" pitchFamily="34" charset="0"/>
              <a:buChar char="•"/>
            </a:pPr>
            <a:r>
              <a:rPr lang="en-US" sz="2800" dirty="0"/>
              <a:t>Unified Coordination Group</a:t>
            </a:r>
          </a:p>
          <a:p>
            <a:pPr marL="914400" indent="-457200">
              <a:buFont typeface="Arial" panose="020B0604020202020204" pitchFamily="34" charset="0"/>
              <a:buChar char="•"/>
            </a:pPr>
            <a:r>
              <a:rPr lang="en-US" sz="2800" dirty="0"/>
              <a:t>National Response Coordination</a:t>
            </a:r>
          </a:p>
          <a:p>
            <a:pPr marL="1376363" lvl="1" indent="-457200">
              <a:buFont typeface="Arial" panose="020B0604020202020204" pitchFamily="34" charset="0"/>
              <a:buChar char="•"/>
            </a:pPr>
            <a:r>
              <a:rPr lang="en-US" sz="2800" dirty="0"/>
              <a:t>Agency, FEMA, NMCC, FBI</a:t>
            </a:r>
          </a:p>
        </p:txBody>
      </p:sp>
    </p:spTree>
    <p:extLst>
      <p:ext uri="{BB962C8B-B14F-4D97-AF65-F5344CB8AC3E}">
        <p14:creationId xmlns:p14="http://schemas.microsoft.com/office/powerpoint/2010/main" val="151513598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E6DE5D23-562A-4C09-9BC2-81D7D76BC11D}"/>
              </a:ext>
            </a:extLst>
          </p:cNvPr>
          <p:cNvSpPr txBox="1"/>
          <p:nvPr/>
        </p:nvSpPr>
        <p:spPr>
          <a:xfrm>
            <a:off x="2229051" y="302689"/>
            <a:ext cx="4685898" cy="707886"/>
          </a:xfrm>
          <a:prstGeom prst="rect">
            <a:avLst/>
          </a:prstGeom>
          <a:noFill/>
        </p:spPr>
        <p:txBody>
          <a:bodyPr wrap="none" rtlCol="0">
            <a:spAutoFit/>
          </a:bodyPr>
          <a:lstStyle/>
          <a:p>
            <a:r>
              <a:rPr lang="en-US" sz="4000" b="1" dirty="0"/>
              <a:t>Operational Planning</a:t>
            </a:r>
          </a:p>
        </p:txBody>
      </p:sp>
      <p:sp>
        <p:nvSpPr>
          <p:cNvPr id="6" name="TextBox 5">
            <a:extLst>
              <a:ext uri="{FF2B5EF4-FFF2-40B4-BE49-F238E27FC236}">
                <a16:creationId xmlns:a16="http://schemas.microsoft.com/office/drawing/2014/main" id="{E3226C40-4AD5-440E-80B2-DEB29911E598}"/>
              </a:ext>
            </a:extLst>
          </p:cNvPr>
          <p:cNvSpPr txBox="1"/>
          <p:nvPr/>
        </p:nvSpPr>
        <p:spPr>
          <a:xfrm>
            <a:off x="460988" y="1742769"/>
            <a:ext cx="8407561" cy="4401205"/>
          </a:xfrm>
          <a:prstGeom prst="rect">
            <a:avLst/>
          </a:prstGeom>
          <a:noFill/>
        </p:spPr>
        <p:txBody>
          <a:bodyPr wrap="square" rtlCol="0">
            <a:spAutoFit/>
          </a:bodyPr>
          <a:lstStyle/>
          <a:p>
            <a:pPr lvl="0"/>
            <a:r>
              <a:rPr lang="en-US" sz="2800" dirty="0"/>
              <a:t>Planning across the full range of homeland security operations is an </a:t>
            </a:r>
            <a:r>
              <a:rPr lang="en-US" sz="2800" u="sng" dirty="0"/>
              <a:t>inherent responsibility</a:t>
            </a:r>
            <a:r>
              <a:rPr lang="en-US" sz="2800" dirty="0"/>
              <a:t> of </a:t>
            </a:r>
            <a:r>
              <a:rPr lang="en-US" sz="2800" u="sng" dirty="0"/>
              <a:t>every level</a:t>
            </a:r>
            <a:r>
              <a:rPr lang="en-US" sz="2800" dirty="0"/>
              <a:t> of government</a:t>
            </a:r>
          </a:p>
          <a:p>
            <a:pPr lvl="0"/>
            <a:r>
              <a:rPr lang="en-US" sz="2800" dirty="0"/>
              <a:t> </a:t>
            </a:r>
          </a:p>
          <a:p>
            <a:pPr lvl="0"/>
            <a:r>
              <a:rPr lang="en-US" sz="2800" dirty="0"/>
              <a:t>Operational planning is </a:t>
            </a:r>
            <a:r>
              <a:rPr lang="en-US" sz="2800" u="sng" dirty="0"/>
              <a:t>conducted across the whole community</a:t>
            </a:r>
            <a:r>
              <a:rPr lang="en-US" sz="2800" dirty="0"/>
              <a:t>, including: </a:t>
            </a:r>
          </a:p>
          <a:p>
            <a:pPr lvl="0"/>
            <a:r>
              <a:rPr lang="en-US" sz="2800" dirty="0"/>
              <a:t>•	The private sector </a:t>
            </a:r>
          </a:p>
          <a:p>
            <a:pPr lvl="0"/>
            <a:r>
              <a:rPr lang="en-US" sz="2800" dirty="0"/>
              <a:t>•	NGOs </a:t>
            </a:r>
          </a:p>
          <a:p>
            <a:pPr lvl="0"/>
            <a:r>
              <a:rPr lang="en-US" sz="2800" dirty="0"/>
              <a:t>•	All levels of government </a:t>
            </a:r>
          </a:p>
          <a:p>
            <a:endParaRPr lang="en-US" sz="2800" dirty="0"/>
          </a:p>
        </p:txBody>
      </p:sp>
    </p:spTree>
    <p:extLst>
      <p:ext uri="{BB962C8B-B14F-4D97-AF65-F5344CB8AC3E}">
        <p14:creationId xmlns:p14="http://schemas.microsoft.com/office/powerpoint/2010/main" val="37950037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E6DE5D23-562A-4C09-9BC2-81D7D76BC11D}"/>
              </a:ext>
            </a:extLst>
          </p:cNvPr>
          <p:cNvSpPr txBox="1"/>
          <p:nvPr/>
        </p:nvSpPr>
        <p:spPr>
          <a:xfrm>
            <a:off x="3318291" y="228798"/>
            <a:ext cx="2507418" cy="707886"/>
          </a:xfrm>
          <a:prstGeom prst="rect">
            <a:avLst/>
          </a:prstGeom>
          <a:noFill/>
        </p:spPr>
        <p:txBody>
          <a:bodyPr wrap="none" rtlCol="0">
            <a:spAutoFit/>
          </a:bodyPr>
          <a:lstStyle/>
          <a:p>
            <a:r>
              <a:rPr lang="en-US" sz="4000" b="1" dirty="0"/>
              <a:t>Conclusion</a:t>
            </a:r>
          </a:p>
        </p:txBody>
      </p:sp>
      <p:sp>
        <p:nvSpPr>
          <p:cNvPr id="6" name="TextBox 5">
            <a:extLst>
              <a:ext uri="{FF2B5EF4-FFF2-40B4-BE49-F238E27FC236}">
                <a16:creationId xmlns:a16="http://schemas.microsoft.com/office/drawing/2014/main" id="{E3226C40-4AD5-440E-80B2-DEB29911E598}"/>
              </a:ext>
            </a:extLst>
          </p:cNvPr>
          <p:cNvSpPr txBox="1"/>
          <p:nvPr/>
        </p:nvSpPr>
        <p:spPr>
          <a:xfrm>
            <a:off x="433279" y="1013096"/>
            <a:ext cx="8407561" cy="5262979"/>
          </a:xfrm>
          <a:prstGeom prst="rect">
            <a:avLst/>
          </a:prstGeom>
          <a:noFill/>
        </p:spPr>
        <p:txBody>
          <a:bodyPr wrap="square" rtlCol="0">
            <a:spAutoFit/>
          </a:bodyPr>
          <a:lstStyle/>
          <a:p>
            <a:pPr lvl="0"/>
            <a:r>
              <a:rPr lang="en-US" sz="2800" dirty="0"/>
              <a:t>The environment in which the nation operates grows ever more </a:t>
            </a:r>
            <a:r>
              <a:rPr lang="en-US" sz="2800" u="sng" dirty="0"/>
              <a:t>complex and unpredictable</a:t>
            </a:r>
            <a:r>
              <a:rPr lang="en-US" sz="2800" dirty="0"/>
              <a:t>.</a:t>
            </a:r>
          </a:p>
          <a:p>
            <a:pPr lvl="0"/>
            <a:endParaRPr lang="en-US" sz="2800" dirty="0"/>
          </a:p>
          <a:p>
            <a:pPr lvl="0"/>
            <a:r>
              <a:rPr lang="en-US" sz="2800" u="sng" dirty="0"/>
              <a:t>Partners are encouraged</a:t>
            </a:r>
            <a:r>
              <a:rPr lang="en-US" sz="2800" dirty="0"/>
              <a:t> to develop a </a:t>
            </a:r>
            <a:r>
              <a:rPr lang="en-US" sz="2800" u="sng" dirty="0"/>
              <a:t>shared understanding</a:t>
            </a:r>
            <a:r>
              <a:rPr lang="en-US" sz="2800" dirty="0"/>
              <a:t> of broad-level strategic implications as they make critical decisions in building future capacity and capability.</a:t>
            </a:r>
          </a:p>
          <a:p>
            <a:pPr lvl="0"/>
            <a:endParaRPr lang="en-US" sz="2800" dirty="0"/>
          </a:p>
          <a:p>
            <a:pPr lvl="0"/>
            <a:r>
              <a:rPr lang="en-US" sz="2800" dirty="0"/>
              <a:t>The </a:t>
            </a:r>
            <a:r>
              <a:rPr lang="en-US" sz="2800" u="sng" dirty="0"/>
              <a:t>whole community</a:t>
            </a:r>
            <a:r>
              <a:rPr lang="en-US" sz="2800" dirty="0"/>
              <a:t> should be engaged in examining and implementing the strategy and doctrine considering both </a:t>
            </a:r>
            <a:r>
              <a:rPr lang="en-US" sz="2800" u="sng" dirty="0"/>
              <a:t>current and future requirements</a:t>
            </a:r>
            <a:r>
              <a:rPr lang="en-US" sz="2800" dirty="0"/>
              <a:t> in the process.</a:t>
            </a:r>
          </a:p>
          <a:p>
            <a:endParaRPr lang="en-US" sz="2800" dirty="0"/>
          </a:p>
        </p:txBody>
      </p:sp>
    </p:spTree>
    <p:extLst>
      <p:ext uri="{BB962C8B-B14F-4D97-AF65-F5344CB8AC3E}">
        <p14:creationId xmlns:p14="http://schemas.microsoft.com/office/powerpoint/2010/main" val="25417260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32FCFE-BFF8-4025-88DC-A34D569C7820}"/>
              </a:ext>
            </a:extLst>
          </p:cNvPr>
          <p:cNvSpPr>
            <a:spLocks noGrp="1"/>
          </p:cNvSpPr>
          <p:nvPr>
            <p:ph type="ctrTitle"/>
          </p:nvPr>
        </p:nvSpPr>
        <p:spPr>
          <a:xfrm>
            <a:off x="303168" y="1472734"/>
            <a:ext cx="8497454" cy="2387600"/>
          </a:xfrm>
        </p:spPr>
        <p:txBody>
          <a:bodyPr>
            <a:normAutofit/>
          </a:bodyPr>
          <a:lstStyle/>
          <a:p>
            <a:r>
              <a:rPr lang="en-US" b="1" dirty="0"/>
              <a:t>Questions?</a:t>
            </a:r>
          </a:p>
        </p:txBody>
      </p:sp>
      <p:pic>
        <p:nvPicPr>
          <p:cNvPr id="5" name="Picture 4">
            <a:extLst>
              <a:ext uri="{FF2B5EF4-FFF2-40B4-BE49-F238E27FC236}">
                <a16:creationId xmlns:a16="http://schemas.microsoft.com/office/drawing/2014/main" id="{99C81C52-A4CC-42EA-831C-DF6DC742DE69}"/>
              </a:ext>
            </a:extLst>
          </p:cNvPr>
          <p:cNvPicPr>
            <a:picLocks noChangeAspect="1"/>
          </p:cNvPicPr>
          <p:nvPr/>
        </p:nvPicPr>
        <p:blipFill>
          <a:blip r:embed="rId2"/>
          <a:stretch>
            <a:fillRect/>
          </a:stretch>
        </p:blipFill>
        <p:spPr>
          <a:xfrm>
            <a:off x="77740" y="15530"/>
            <a:ext cx="8948310" cy="1360424"/>
          </a:xfrm>
          <a:prstGeom prst="rect">
            <a:avLst/>
          </a:prstGeom>
        </p:spPr>
      </p:pic>
    </p:spTree>
    <p:extLst>
      <p:ext uri="{BB962C8B-B14F-4D97-AF65-F5344CB8AC3E}">
        <p14:creationId xmlns:p14="http://schemas.microsoft.com/office/powerpoint/2010/main" val="27337200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55A236D-9B89-44D7-9E3A-73175568AE49}"/>
              </a:ext>
            </a:extLst>
          </p:cNvPr>
          <p:cNvSpPr txBox="1"/>
          <p:nvPr/>
        </p:nvSpPr>
        <p:spPr>
          <a:xfrm>
            <a:off x="1001486" y="383177"/>
            <a:ext cx="6453051" cy="707886"/>
          </a:xfrm>
          <a:prstGeom prst="rect">
            <a:avLst/>
          </a:prstGeom>
          <a:noFill/>
        </p:spPr>
        <p:txBody>
          <a:bodyPr wrap="square" rtlCol="0">
            <a:spAutoFit/>
          </a:bodyPr>
          <a:lstStyle/>
          <a:p>
            <a:pPr algn="ctr"/>
            <a:r>
              <a:rPr lang="en-US" sz="4000" b="1" dirty="0"/>
              <a:t>Background</a:t>
            </a:r>
          </a:p>
        </p:txBody>
      </p:sp>
      <p:sp>
        <p:nvSpPr>
          <p:cNvPr id="4" name="TextBox 3">
            <a:extLst>
              <a:ext uri="{FF2B5EF4-FFF2-40B4-BE49-F238E27FC236}">
                <a16:creationId xmlns:a16="http://schemas.microsoft.com/office/drawing/2014/main" id="{71AB585F-BF48-4857-B4C7-632E6E369E5D}"/>
              </a:ext>
            </a:extLst>
          </p:cNvPr>
          <p:cNvSpPr txBox="1"/>
          <p:nvPr/>
        </p:nvSpPr>
        <p:spPr>
          <a:xfrm>
            <a:off x="249928" y="1091064"/>
            <a:ext cx="8450190" cy="4524315"/>
          </a:xfrm>
          <a:prstGeom prst="rect">
            <a:avLst/>
          </a:prstGeom>
          <a:noFill/>
        </p:spPr>
        <p:txBody>
          <a:bodyPr wrap="square" rtlCol="0">
            <a:spAutoFit/>
          </a:bodyPr>
          <a:lstStyle/>
          <a:p>
            <a:pPr lvl="0" algn="ctr"/>
            <a:r>
              <a:rPr lang="en-US" b="1" dirty="0"/>
              <a:t>The National Preparedness Goal</a:t>
            </a:r>
          </a:p>
          <a:p>
            <a:pPr lvl="0" algn="ctr"/>
            <a:r>
              <a:rPr lang="en-US" dirty="0"/>
              <a:t>A secure and resilient Nation with the </a:t>
            </a:r>
            <a:r>
              <a:rPr lang="en-US" u="sng" dirty="0"/>
              <a:t>capabilities</a:t>
            </a:r>
            <a:r>
              <a:rPr lang="en-US" dirty="0"/>
              <a:t> required across the </a:t>
            </a:r>
            <a:r>
              <a:rPr lang="en-US" u="sng" dirty="0"/>
              <a:t>whole community</a:t>
            </a:r>
            <a:r>
              <a:rPr lang="en-US" dirty="0"/>
              <a:t> to </a:t>
            </a:r>
            <a:r>
              <a:rPr lang="en-US" u="sng" dirty="0"/>
              <a:t>prevent, protect against, mitigate, respond to, and recover</a:t>
            </a:r>
            <a:r>
              <a:rPr lang="en-US" dirty="0"/>
              <a:t> from the threats and hazards that pose the greatest risk. (IC-2000)</a:t>
            </a:r>
          </a:p>
          <a:p>
            <a:pPr lvl="0"/>
            <a:endParaRPr lang="en-US" dirty="0"/>
          </a:p>
          <a:p>
            <a:pPr lvl="0" algn="ctr"/>
            <a:r>
              <a:rPr lang="en-US" b="1" dirty="0"/>
              <a:t>The National Preparedness System</a:t>
            </a:r>
          </a:p>
          <a:p>
            <a:pPr lvl="0"/>
            <a:r>
              <a:rPr lang="en-US" dirty="0"/>
              <a:t>An </a:t>
            </a:r>
            <a:r>
              <a:rPr lang="en-US" u="sng" dirty="0"/>
              <a:t>organized process</a:t>
            </a:r>
            <a:r>
              <a:rPr lang="en-US" dirty="0"/>
              <a:t> to achieve the National Preparedness Goal.  An integrated set of </a:t>
            </a:r>
            <a:r>
              <a:rPr lang="en-US" u="sng" dirty="0"/>
              <a:t>guidance, concepts, processes, and tools</a:t>
            </a:r>
            <a:r>
              <a:rPr lang="en-US" dirty="0"/>
              <a:t> to meet the National Preparedness Goal.</a:t>
            </a:r>
            <a:r>
              <a:rPr lang="en-US" sz="1600" dirty="0"/>
              <a:t>  H</a:t>
            </a:r>
            <a:r>
              <a:rPr lang="en-US" dirty="0"/>
              <a:t>as six parts:</a:t>
            </a:r>
            <a:endParaRPr lang="en-US" sz="1600" dirty="0"/>
          </a:p>
          <a:p>
            <a:pPr lvl="2"/>
            <a:r>
              <a:rPr lang="en-US" b="1" dirty="0"/>
              <a:t>Identifying and Assessing Risk</a:t>
            </a:r>
            <a:endParaRPr lang="en-US" sz="1600" dirty="0"/>
          </a:p>
          <a:p>
            <a:pPr lvl="2"/>
            <a:r>
              <a:rPr lang="en-US" b="1" dirty="0"/>
              <a:t>Estimating Capability Requirements</a:t>
            </a:r>
            <a:endParaRPr lang="en-US" sz="1600" dirty="0"/>
          </a:p>
          <a:p>
            <a:pPr lvl="2"/>
            <a:r>
              <a:rPr lang="en-US" b="1" dirty="0"/>
              <a:t>Building and Sustaining Capabilities</a:t>
            </a:r>
            <a:endParaRPr lang="en-US" sz="1600" dirty="0"/>
          </a:p>
          <a:p>
            <a:pPr lvl="2"/>
            <a:r>
              <a:rPr lang="en-US" b="1" dirty="0"/>
              <a:t>Planning to Deliver Capabilities</a:t>
            </a:r>
            <a:endParaRPr lang="en-US" sz="1600" dirty="0"/>
          </a:p>
          <a:p>
            <a:pPr lvl="2"/>
            <a:r>
              <a:rPr lang="en-US" b="1" dirty="0"/>
              <a:t>Validating Capabilities</a:t>
            </a:r>
            <a:endParaRPr lang="en-US" sz="1600" dirty="0"/>
          </a:p>
          <a:p>
            <a:pPr lvl="2"/>
            <a:r>
              <a:rPr lang="en-US" b="1" dirty="0"/>
              <a:t>Reviewing and Updating</a:t>
            </a:r>
            <a:endParaRPr lang="en-US" sz="1600" dirty="0"/>
          </a:p>
          <a:p>
            <a:endParaRPr lang="en-US" dirty="0"/>
          </a:p>
        </p:txBody>
      </p:sp>
      <p:pic>
        <p:nvPicPr>
          <p:cNvPr id="2" name="Picture 1">
            <a:extLst>
              <a:ext uri="{FF2B5EF4-FFF2-40B4-BE49-F238E27FC236}">
                <a16:creationId xmlns:a16="http://schemas.microsoft.com/office/drawing/2014/main" id="{194CB267-B8DC-4EC6-93E1-15BF0EA8E155}"/>
              </a:ext>
            </a:extLst>
          </p:cNvPr>
          <p:cNvPicPr>
            <a:picLocks noChangeAspect="1"/>
          </p:cNvPicPr>
          <p:nvPr/>
        </p:nvPicPr>
        <p:blipFill rotWithShape="1">
          <a:blip r:embed="rId2"/>
          <a:srcRect t="3868" b="3156"/>
          <a:stretch/>
        </p:blipFill>
        <p:spPr>
          <a:xfrm>
            <a:off x="5486400" y="3429000"/>
            <a:ext cx="2687782" cy="2583873"/>
          </a:xfrm>
          <a:prstGeom prst="rect">
            <a:avLst/>
          </a:prstGeom>
        </p:spPr>
      </p:pic>
    </p:spTree>
    <p:extLst>
      <p:ext uri="{BB962C8B-B14F-4D97-AF65-F5344CB8AC3E}">
        <p14:creationId xmlns:p14="http://schemas.microsoft.com/office/powerpoint/2010/main" val="9131662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E6DE5D23-562A-4C09-9BC2-81D7D76BC11D}"/>
              </a:ext>
            </a:extLst>
          </p:cNvPr>
          <p:cNvSpPr txBox="1"/>
          <p:nvPr/>
        </p:nvSpPr>
        <p:spPr>
          <a:xfrm>
            <a:off x="357052" y="339634"/>
            <a:ext cx="8461932" cy="707886"/>
          </a:xfrm>
          <a:prstGeom prst="rect">
            <a:avLst/>
          </a:prstGeom>
          <a:noFill/>
        </p:spPr>
        <p:txBody>
          <a:bodyPr wrap="none" rtlCol="0">
            <a:spAutoFit/>
          </a:bodyPr>
          <a:lstStyle/>
          <a:p>
            <a:r>
              <a:rPr lang="en-US" sz="4000" b="1" dirty="0"/>
              <a:t>National Incident Management System</a:t>
            </a:r>
          </a:p>
        </p:txBody>
      </p:sp>
      <p:sp>
        <p:nvSpPr>
          <p:cNvPr id="6" name="TextBox 5">
            <a:extLst>
              <a:ext uri="{FF2B5EF4-FFF2-40B4-BE49-F238E27FC236}">
                <a16:creationId xmlns:a16="http://schemas.microsoft.com/office/drawing/2014/main" id="{E3226C40-4AD5-440E-80B2-DEB29911E598}"/>
              </a:ext>
            </a:extLst>
          </p:cNvPr>
          <p:cNvSpPr txBox="1"/>
          <p:nvPr/>
        </p:nvSpPr>
        <p:spPr>
          <a:xfrm>
            <a:off x="411423" y="1271715"/>
            <a:ext cx="8407561" cy="4708981"/>
          </a:xfrm>
          <a:prstGeom prst="rect">
            <a:avLst/>
          </a:prstGeom>
          <a:noFill/>
        </p:spPr>
        <p:txBody>
          <a:bodyPr wrap="square" rtlCol="0">
            <a:spAutoFit/>
          </a:bodyPr>
          <a:lstStyle/>
          <a:p>
            <a:pPr lvl="0"/>
            <a:r>
              <a:rPr lang="en-US" sz="2000" dirty="0"/>
              <a:t>Comprehensive approach guiding the whole community to work together to prevent, protect against, mitigate, respond to, and recover from the effects of incidents.  (IC-700)</a:t>
            </a:r>
          </a:p>
          <a:p>
            <a:pPr marL="285750" lvl="0" indent="-285750">
              <a:buFont typeface="Arial" panose="020B0604020202020204" pitchFamily="34" charset="0"/>
              <a:buChar char="•"/>
            </a:pPr>
            <a:r>
              <a:rPr lang="en-US" sz="2000" dirty="0"/>
              <a:t>The NIMS guiding principle of standardization supports interoperability among multiple organizations in incident response.  Defines:</a:t>
            </a:r>
            <a:endParaRPr lang="en-US" dirty="0"/>
          </a:p>
          <a:p>
            <a:pPr marL="285750" lvl="0" indent="-285750">
              <a:buFont typeface="Arial" panose="020B0604020202020204" pitchFamily="34" charset="0"/>
              <a:buChar char="•"/>
            </a:pPr>
            <a:r>
              <a:rPr lang="en-US" sz="2000" b="1" dirty="0"/>
              <a:t>Standard organizational structures</a:t>
            </a:r>
            <a:endParaRPr lang="en-US" dirty="0"/>
          </a:p>
          <a:p>
            <a:pPr marL="285750" lvl="0" indent="-285750">
              <a:buFont typeface="Arial" panose="020B0604020202020204" pitchFamily="34" charset="0"/>
              <a:buChar char="•"/>
            </a:pPr>
            <a:r>
              <a:rPr lang="en-US" sz="2000" b="1" dirty="0"/>
              <a:t>Standard practices</a:t>
            </a:r>
            <a:endParaRPr lang="en-US" dirty="0"/>
          </a:p>
          <a:p>
            <a:pPr marL="285750" lvl="0" indent="-285750">
              <a:buFont typeface="Arial" panose="020B0604020202020204" pitchFamily="34" charset="0"/>
              <a:buChar char="•"/>
            </a:pPr>
            <a:r>
              <a:rPr lang="en-US" sz="2000" b="1" dirty="0"/>
              <a:t>Common terminology</a:t>
            </a:r>
            <a:endParaRPr lang="en-US" dirty="0"/>
          </a:p>
          <a:p>
            <a:pPr marL="285750" lvl="0" indent="-285750">
              <a:buFont typeface="Arial" panose="020B0604020202020204" pitchFamily="34" charset="0"/>
              <a:buChar char="•"/>
            </a:pPr>
            <a:r>
              <a:rPr lang="en-US" sz="2000" dirty="0"/>
              <a:t>Major Components of NIMS are</a:t>
            </a:r>
            <a:endParaRPr lang="en-US" dirty="0"/>
          </a:p>
          <a:p>
            <a:pPr lvl="1"/>
            <a:r>
              <a:rPr lang="en-US" sz="2000" b="1" dirty="0"/>
              <a:t>Resource Management</a:t>
            </a:r>
            <a:endParaRPr lang="en-US" dirty="0"/>
          </a:p>
          <a:p>
            <a:pPr lvl="1"/>
            <a:r>
              <a:rPr lang="en-US" sz="2000" b="1" dirty="0"/>
              <a:t>Command and Coordination</a:t>
            </a:r>
            <a:endParaRPr lang="en-US" dirty="0"/>
          </a:p>
          <a:p>
            <a:pPr lvl="1"/>
            <a:r>
              <a:rPr lang="en-US" sz="2000" b="1" dirty="0"/>
              <a:t>Communications and Information Management</a:t>
            </a:r>
            <a:endParaRPr lang="en-US" dirty="0"/>
          </a:p>
          <a:p>
            <a:pPr lvl="0"/>
            <a:endParaRPr lang="en-US" sz="2000" b="1" dirty="0"/>
          </a:p>
          <a:p>
            <a:pPr lvl="0"/>
            <a:r>
              <a:rPr lang="en-US" sz="2000" b="1" dirty="0"/>
              <a:t>Incident Command System</a:t>
            </a:r>
            <a:r>
              <a:rPr lang="en-US" sz="2000" dirty="0"/>
              <a:t> is the application to incidents (IC-100 and IC-200)</a:t>
            </a:r>
          </a:p>
          <a:p>
            <a:endParaRPr lang="en-US" sz="2000" dirty="0"/>
          </a:p>
        </p:txBody>
      </p:sp>
      <p:pic>
        <p:nvPicPr>
          <p:cNvPr id="7" name="Picture 6">
            <a:extLst>
              <a:ext uri="{FF2B5EF4-FFF2-40B4-BE49-F238E27FC236}">
                <a16:creationId xmlns:a16="http://schemas.microsoft.com/office/drawing/2014/main" id="{092AA306-DE52-4E7C-8E66-CCA414084330}"/>
              </a:ext>
            </a:extLst>
          </p:cNvPr>
          <p:cNvPicPr>
            <a:picLocks noChangeAspect="1"/>
          </p:cNvPicPr>
          <p:nvPr/>
        </p:nvPicPr>
        <p:blipFill>
          <a:blip r:embed="rId2"/>
          <a:stretch>
            <a:fillRect/>
          </a:stretch>
        </p:blipFill>
        <p:spPr>
          <a:xfrm>
            <a:off x="6164538" y="2983344"/>
            <a:ext cx="2568039" cy="1797627"/>
          </a:xfrm>
          <a:prstGeom prst="rect">
            <a:avLst/>
          </a:prstGeom>
        </p:spPr>
      </p:pic>
    </p:spTree>
    <p:extLst>
      <p:ext uri="{BB962C8B-B14F-4D97-AF65-F5344CB8AC3E}">
        <p14:creationId xmlns:p14="http://schemas.microsoft.com/office/powerpoint/2010/main" val="22636316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E6DE5D23-562A-4C09-9BC2-81D7D76BC11D}"/>
              </a:ext>
            </a:extLst>
          </p:cNvPr>
          <p:cNvSpPr txBox="1"/>
          <p:nvPr/>
        </p:nvSpPr>
        <p:spPr>
          <a:xfrm>
            <a:off x="986755" y="325912"/>
            <a:ext cx="7170489" cy="707886"/>
          </a:xfrm>
          <a:prstGeom prst="rect">
            <a:avLst/>
          </a:prstGeom>
          <a:noFill/>
        </p:spPr>
        <p:txBody>
          <a:bodyPr wrap="none" rtlCol="0">
            <a:spAutoFit/>
          </a:bodyPr>
          <a:lstStyle/>
          <a:p>
            <a:r>
              <a:rPr lang="en-US" sz="4000" b="1" dirty="0"/>
              <a:t>What’s Between NPG and NIMS?</a:t>
            </a:r>
          </a:p>
        </p:txBody>
      </p:sp>
      <p:sp>
        <p:nvSpPr>
          <p:cNvPr id="6" name="TextBox 5">
            <a:extLst>
              <a:ext uri="{FF2B5EF4-FFF2-40B4-BE49-F238E27FC236}">
                <a16:creationId xmlns:a16="http://schemas.microsoft.com/office/drawing/2014/main" id="{E3226C40-4AD5-440E-80B2-DEB29911E598}"/>
              </a:ext>
            </a:extLst>
          </p:cNvPr>
          <p:cNvSpPr txBox="1"/>
          <p:nvPr/>
        </p:nvSpPr>
        <p:spPr>
          <a:xfrm>
            <a:off x="347455" y="1521098"/>
            <a:ext cx="8297781" cy="4893647"/>
          </a:xfrm>
          <a:prstGeom prst="rect">
            <a:avLst/>
          </a:prstGeom>
          <a:noFill/>
        </p:spPr>
        <p:txBody>
          <a:bodyPr wrap="square" rtlCol="0">
            <a:spAutoFit/>
          </a:bodyPr>
          <a:lstStyle/>
          <a:p>
            <a:pPr marL="285750" lvl="0" indent="-285750">
              <a:buFont typeface="Arial" panose="020B0604020202020204" pitchFamily="34" charset="0"/>
              <a:buChar char="•"/>
            </a:pPr>
            <a:r>
              <a:rPr lang="en-US" sz="2400"/>
              <a:t>The National </a:t>
            </a:r>
            <a:r>
              <a:rPr lang="en-US" sz="2400" dirty="0"/>
              <a:t>Preparedness Goal describes what we want to achieve – NOT how to achieve.</a:t>
            </a:r>
          </a:p>
          <a:p>
            <a:pPr marL="285750" lvl="0" indent="-285750">
              <a:buFont typeface="Arial" panose="020B0604020202020204" pitchFamily="34" charset="0"/>
              <a:buChar char="•"/>
            </a:pPr>
            <a:r>
              <a:rPr lang="en-US" sz="2400" dirty="0"/>
              <a:t>The HOW to achieve is described by a Framework in each of the five mission areas:</a:t>
            </a:r>
          </a:p>
          <a:p>
            <a:pPr marL="742950" lvl="1" indent="-285750">
              <a:buFont typeface="Arial" panose="020B0604020202020204" pitchFamily="34" charset="0"/>
              <a:buChar char="•"/>
            </a:pPr>
            <a:r>
              <a:rPr lang="en-US" sz="2400" dirty="0"/>
              <a:t>Prevention</a:t>
            </a:r>
          </a:p>
          <a:p>
            <a:pPr marL="742950" lvl="1" indent="-285750">
              <a:buFont typeface="Arial" panose="020B0604020202020204" pitchFamily="34" charset="0"/>
              <a:buChar char="•"/>
            </a:pPr>
            <a:r>
              <a:rPr lang="en-US" sz="2400" dirty="0"/>
              <a:t>Protection</a:t>
            </a:r>
          </a:p>
          <a:p>
            <a:pPr marL="742950" lvl="1" indent="-285750">
              <a:buFont typeface="Arial" panose="020B0604020202020204" pitchFamily="34" charset="0"/>
              <a:buChar char="•"/>
            </a:pPr>
            <a:r>
              <a:rPr lang="en-US" sz="2400" dirty="0"/>
              <a:t>Mitigation</a:t>
            </a:r>
          </a:p>
          <a:p>
            <a:pPr marL="742950" lvl="1" indent="-285750">
              <a:buFont typeface="Arial" panose="020B0604020202020204" pitchFamily="34" charset="0"/>
              <a:buChar char="•"/>
            </a:pPr>
            <a:r>
              <a:rPr lang="en-US" sz="2400" dirty="0"/>
              <a:t>Response</a:t>
            </a:r>
          </a:p>
          <a:p>
            <a:pPr marL="742950" lvl="1" indent="-285750">
              <a:buFont typeface="Arial" panose="020B0604020202020204" pitchFamily="34" charset="0"/>
              <a:buChar char="•"/>
            </a:pPr>
            <a:r>
              <a:rPr lang="en-US" sz="2400" dirty="0"/>
              <a:t>Recovery</a:t>
            </a:r>
          </a:p>
          <a:p>
            <a:pPr marL="742950" lvl="1" indent="-285750">
              <a:buFont typeface="Arial" panose="020B0604020202020204" pitchFamily="34" charset="0"/>
              <a:buChar char="•"/>
            </a:pPr>
            <a:endParaRPr lang="en-US" sz="2400" dirty="0"/>
          </a:p>
          <a:p>
            <a:pPr marL="285750" lvl="0" indent="-285750">
              <a:buFont typeface="Arial" panose="020B0604020202020204" pitchFamily="34" charset="0"/>
              <a:buChar char="•"/>
            </a:pPr>
            <a:endParaRPr lang="en-US" sz="2400" dirty="0"/>
          </a:p>
          <a:p>
            <a:pPr lvl="0"/>
            <a:endParaRPr lang="en-US" sz="2400" dirty="0"/>
          </a:p>
          <a:p>
            <a:endParaRPr lang="en-US" sz="2400" dirty="0"/>
          </a:p>
        </p:txBody>
      </p:sp>
    </p:spTree>
    <p:extLst>
      <p:ext uri="{BB962C8B-B14F-4D97-AF65-F5344CB8AC3E}">
        <p14:creationId xmlns:p14="http://schemas.microsoft.com/office/powerpoint/2010/main" val="13126213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E6DE5D23-562A-4C09-9BC2-81D7D76BC11D}"/>
              </a:ext>
            </a:extLst>
          </p:cNvPr>
          <p:cNvSpPr txBox="1"/>
          <p:nvPr/>
        </p:nvSpPr>
        <p:spPr>
          <a:xfrm>
            <a:off x="905692" y="261257"/>
            <a:ext cx="6803657" cy="707886"/>
          </a:xfrm>
          <a:prstGeom prst="rect">
            <a:avLst/>
          </a:prstGeom>
          <a:noFill/>
        </p:spPr>
        <p:txBody>
          <a:bodyPr wrap="none" rtlCol="0">
            <a:spAutoFit/>
          </a:bodyPr>
          <a:lstStyle/>
          <a:p>
            <a:r>
              <a:rPr lang="en-US" sz="4000" b="1" dirty="0"/>
              <a:t>National Response Framework </a:t>
            </a:r>
          </a:p>
        </p:txBody>
      </p:sp>
      <p:sp>
        <p:nvSpPr>
          <p:cNvPr id="6" name="TextBox 5">
            <a:extLst>
              <a:ext uri="{FF2B5EF4-FFF2-40B4-BE49-F238E27FC236}">
                <a16:creationId xmlns:a16="http://schemas.microsoft.com/office/drawing/2014/main" id="{E3226C40-4AD5-440E-80B2-DEB29911E598}"/>
              </a:ext>
            </a:extLst>
          </p:cNvPr>
          <p:cNvSpPr txBox="1"/>
          <p:nvPr/>
        </p:nvSpPr>
        <p:spPr>
          <a:xfrm>
            <a:off x="449055" y="1114697"/>
            <a:ext cx="8407561" cy="6370975"/>
          </a:xfrm>
          <a:prstGeom prst="rect">
            <a:avLst/>
          </a:prstGeom>
          <a:noFill/>
        </p:spPr>
        <p:txBody>
          <a:bodyPr wrap="square" rtlCol="0">
            <a:spAutoFit/>
          </a:bodyPr>
          <a:lstStyle/>
          <a:p>
            <a:pPr lvl="0"/>
            <a:r>
              <a:rPr lang="en-US" sz="2400" dirty="0"/>
              <a:t>A guide to how the Nation responds to all types of disasters and emergencies. It is built on scalable, flexible, and adaptable concepts identified in NIMS to align key roles and responsibilities across the Nation. (IC-800)</a:t>
            </a:r>
          </a:p>
          <a:p>
            <a:pPr marL="285750" lvl="0" indent="-285750">
              <a:buFont typeface="Arial" panose="020B0604020202020204" pitchFamily="34" charset="0"/>
              <a:buChar char="•"/>
            </a:pPr>
            <a:r>
              <a:rPr lang="en-US" sz="2400" dirty="0"/>
              <a:t>At the Federal level, supported by the Response Federal Interagency Operational Plan (FIOP).</a:t>
            </a:r>
          </a:p>
          <a:p>
            <a:pPr marL="285750" lvl="0" indent="-285750">
              <a:buFont typeface="Arial" panose="020B0604020202020204" pitchFamily="34" charset="0"/>
              <a:buChar char="•"/>
            </a:pPr>
            <a:r>
              <a:rPr lang="en-US" sz="2400" dirty="0"/>
              <a:t>Describes </a:t>
            </a:r>
            <a:r>
              <a:rPr lang="en-US" sz="2400" u="sng" dirty="0"/>
              <a:t>principles</a:t>
            </a:r>
            <a:r>
              <a:rPr lang="en-US" sz="2400" dirty="0"/>
              <a:t>, </a:t>
            </a:r>
            <a:r>
              <a:rPr lang="en-US" sz="2400" u="sng" dirty="0"/>
              <a:t>roles</a:t>
            </a:r>
            <a:r>
              <a:rPr lang="en-US" sz="2400" dirty="0"/>
              <a:t> and </a:t>
            </a:r>
            <a:r>
              <a:rPr lang="en-US" sz="2400" u="sng" dirty="0"/>
              <a:t>responsibilities</a:t>
            </a:r>
            <a:r>
              <a:rPr lang="en-US" sz="2400" dirty="0"/>
              <a:t>, and </a:t>
            </a:r>
            <a:r>
              <a:rPr lang="en-US" sz="2400" u="sng" dirty="0"/>
              <a:t>coordinating structures</a:t>
            </a:r>
            <a:r>
              <a:rPr lang="en-US" sz="2400" dirty="0"/>
              <a:t> for delivering the core capabilities required to respond to an incident.</a:t>
            </a:r>
          </a:p>
          <a:p>
            <a:pPr marL="285750" lvl="0" indent="-285750">
              <a:buFont typeface="Arial" panose="020B0604020202020204" pitchFamily="34" charset="0"/>
              <a:buChar char="•"/>
            </a:pPr>
            <a:r>
              <a:rPr lang="en-US" sz="2400" u="sng" dirty="0"/>
              <a:t>Always in effect</a:t>
            </a:r>
            <a:r>
              <a:rPr lang="en-US" sz="2400" dirty="0"/>
              <a:t>, and elements can be implemented at any level and at any time according to the unique needs, capabilities, demographics, and governing structures of the jurisdiction.</a:t>
            </a:r>
          </a:p>
          <a:p>
            <a:pPr marL="285750" indent="-285750">
              <a:buFont typeface="Arial" panose="020B0604020202020204" pitchFamily="34" charset="0"/>
              <a:buChar char="•"/>
            </a:pPr>
            <a:r>
              <a:rPr lang="en-US" sz="2400" dirty="0"/>
              <a:t>Applied in </a:t>
            </a:r>
            <a:r>
              <a:rPr lang="en-US" sz="2400" u="sng" dirty="0"/>
              <a:t>actual and stimulated response situations</a:t>
            </a:r>
            <a:r>
              <a:rPr lang="en-US" sz="2400" dirty="0"/>
              <a:t>.</a:t>
            </a:r>
          </a:p>
          <a:p>
            <a:pPr marL="285750" lvl="0" indent="-285750">
              <a:buFont typeface="Arial" panose="020B0604020202020204" pitchFamily="34" charset="0"/>
              <a:buChar char="•"/>
            </a:pPr>
            <a:endParaRPr lang="en-US" sz="2400" dirty="0"/>
          </a:p>
          <a:p>
            <a:pPr marL="285750" lvl="0" indent="-285750">
              <a:buFont typeface="Arial" panose="020B0604020202020204" pitchFamily="34" charset="0"/>
              <a:buChar char="•"/>
            </a:pPr>
            <a:endParaRPr lang="en-US" sz="2400" dirty="0"/>
          </a:p>
          <a:p>
            <a:pPr lvl="0"/>
            <a:endParaRPr lang="en-US" sz="2400" dirty="0"/>
          </a:p>
          <a:p>
            <a:endParaRPr lang="en-US" sz="2400" dirty="0"/>
          </a:p>
        </p:txBody>
      </p:sp>
    </p:spTree>
    <p:extLst>
      <p:ext uri="{BB962C8B-B14F-4D97-AF65-F5344CB8AC3E}">
        <p14:creationId xmlns:p14="http://schemas.microsoft.com/office/powerpoint/2010/main" val="32122949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E6DE5D23-562A-4C09-9BC2-81D7D76BC11D}"/>
              </a:ext>
            </a:extLst>
          </p:cNvPr>
          <p:cNvSpPr txBox="1"/>
          <p:nvPr/>
        </p:nvSpPr>
        <p:spPr>
          <a:xfrm>
            <a:off x="2399321" y="357052"/>
            <a:ext cx="4459811" cy="707886"/>
          </a:xfrm>
          <a:prstGeom prst="rect">
            <a:avLst/>
          </a:prstGeom>
          <a:noFill/>
        </p:spPr>
        <p:txBody>
          <a:bodyPr wrap="none" rtlCol="0">
            <a:spAutoFit/>
          </a:bodyPr>
          <a:lstStyle/>
          <a:p>
            <a:r>
              <a:rPr lang="en-US" sz="4000" b="1" dirty="0"/>
              <a:t>Response Definition</a:t>
            </a:r>
          </a:p>
        </p:txBody>
      </p:sp>
      <p:sp>
        <p:nvSpPr>
          <p:cNvPr id="6" name="TextBox 5">
            <a:extLst>
              <a:ext uri="{FF2B5EF4-FFF2-40B4-BE49-F238E27FC236}">
                <a16:creationId xmlns:a16="http://schemas.microsoft.com/office/drawing/2014/main" id="{E3226C40-4AD5-440E-80B2-DEB29911E598}"/>
              </a:ext>
            </a:extLst>
          </p:cNvPr>
          <p:cNvSpPr txBox="1"/>
          <p:nvPr/>
        </p:nvSpPr>
        <p:spPr>
          <a:xfrm>
            <a:off x="475181" y="1822583"/>
            <a:ext cx="8015676" cy="2677656"/>
          </a:xfrm>
          <a:prstGeom prst="rect">
            <a:avLst/>
          </a:prstGeom>
          <a:noFill/>
        </p:spPr>
        <p:txBody>
          <a:bodyPr wrap="square" rtlCol="0">
            <a:spAutoFit/>
          </a:bodyPr>
          <a:lstStyle/>
          <a:p>
            <a:pPr lvl="0"/>
            <a:r>
              <a:rPr lang="en-US" sz="2800" dirty="0"/>
              <a:t>•	</a:t>
            </a:r>
            <a:r>
              <a:rPr lang="en-US" sz="2800" u="sng" dirty="0"/>
              <a:t>Actions</a:t>
            </a:r>
            <a:r>
              <a:rPr lang="en-US" sz="2800" dirty="0"/>
              <a:t> to save lives, protect property and the environment, stabilize communities, and meet basic human needs following an incident</a:t>
            </a:r>
          </a:p>
          <a:p>
            <a:pPr lvl="0"/>
            <a:r>
              <a:rPr lang="en-US" sz="2800" dirty="0"/>
              <a:t>•	The </a:t>
            </a:r>
            <a:r>
              <a:rPr lang="en-US" sz="2800" u="sng" dirty="0"/>
              <a:t>execution</a:t>
            </a:r>
            <a:r>
              <a:rPr lang="en-US" sz="2800" dirty="0"/>
              <a:t> of emergency plans and actions to support short-term recovery </a:t>
            </a:r>
          </a:p>
          <a:p>
            <a:endParaRPr lang="en-US" sz="2800" dirty="0"/>
          </a:p>
        </p:txBody>
      </p:sp>
    </p:spTree>
    <p:extLst>
      <p:ext uri="{BB962C8B-B14F-4D97-AF65-F5344CB8AC3E}">
        <p14:creationId xmlns:p14="http://schemas.microsoft.com/office/powerpoint/2010/main" val="40850607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E6DE5D23-562A-4C09-9BC2-81D7D76BC11D}"/>
              </a:ext>
            </a:extLst>
          </p:cNvPr>
          <p:cNvSpPr txBox="1"/>
          <p:nvPr/>
        </p:nvSpPr>
        <p:spPr>
          <a:xfrm>
            <a:off x="1206623" y="235131"/>
            <a:ext cx="6894003" cy="707886"/>
          </a:xfrm>
          <a:prstGeom prst="rect">
            <a:avLst/>
          </a:prstGeom>
          <a:noFill/>
        </p:spPr>
        <p:txBody>
          <a:bodyPr wrap="none" rtlCol="0">
            <a:spAutoFit/>
          </a:bodyPr>
          <a:lstStyle/>
          <a:p>
            <a:r>
              <a:rPr lang="en-US" sz="4000" b="1" dirty="0"/>
              <a:t>Guiding Principles for Response</a:t>
            </a:r>
          </a:p>
        </p:txBody>
      </p:sp>
      <p:sp>
        <p:nvSpPr>
          <p:cNvPr id="6" name="TextBox 5">
            <a:extLst>
              <a:ext uri="{FF2B5EF4-FFF2-40B4-BE49-F238E27FC236}">
                <a16:creationId xmlns:a16="http://schemas.microsoft.com/office/drawing/2014/main" id="{E3226C40-4AD5-440E-80B2-DEB29911E598}"/>
              </a:ext>
            </a:extLst>
          </p:cNvPr>
          <p:cNvSpPr txBox="1"/>
          <p:nvPr/>
        </p:nvSpPr>
        <p:spPr>
          <a:xfrm>
            <a:off x="449055" y="1114697"/>
            <a:ext cx="8407561" cy="5078313"/>
          </a:xfrm>
          <a:prstGeom prst="rect">
            <a:avLst/>
          </a:prstGeom>
          <a:noFill/>
        </p:spPr>
        <p:txBody>
          <a:bodyPr wrap="square" rtlCol="0">
            <a:spAutoFit/>
          </a:bodyPr>
          <a:lstStyle/>
          <a:p>
            <a:pPr lvl="0"/>
            <a:r>
              <a:rPr lang="en-US" dirty="0"/>
              <a:t>Response doctrine defines </a:t>
            </a:r>
            <a:r>
              <a:rPr lang="en-US" u="sng" dirty="0"/>
              <a:t>basic roles</a:t>
            </a:r>
            <a:r>
              <a:rPr lang="en-US" dirty="0"/>
              <a:t>, </a:t>
            </a:r>
            <a:r>
              <a:rPr lang="en-US" u="sng" dirty="0"/>
              <a:t>responsibilities</a:t>
            </a:r>
            <a:r>
              <a:rPr lang="en-US" dirty="0"/>
              <a:t>, and </a:t>
            </a:r>
            <a:r>
              <a:rPr lang="en-US" u="sng" dirty="0"/>
              <a:t>operational concepts</a:t>
            </a:r>
            <a:r>
              <a:rPr lang="en-US" dirty="0"/>
              <a:t> for Response across </a:t>
            </a:r>
            <a:r>
              <a:rPr lang="en-US" u="sng" dirty="0"/>
              <a:t>all levels of government</a:t>
            </a:r>
            <a:r>
              <a:rPr lang="en-US" dirty="0"/>
              <a:t> and with the </a:t>
            </a:r>
            <a:r>
              <a:rPr lang="en-US" u="sng" dirty="0"/>
              <a:t>private sector</a:t>
            </a:r>
            <a:r>
              <a:rPr lang="en-US" dirty="0"/>
              <a:t> and </a:t>
            </a:r>
            <a:r>
              <a:rPr lang="en-US" u="sng" dirty="0"/>
              <a:t>nongovernmental organizations</a:t>
            </a:r>
            <a:r>
              <a:rPr lang="en-US" dirty="0"/>
              <a:t>.</a:t>
            </a:r>
          </a:p>
          <a:p>
            <a:pPr lvl="0"/>
            <a:endParaRPr lang="en-US" dirty="0"/>
          </a:p>
          <a:p>
            <a:pPr lvl="0"/>
            <a:r>
              <a:rPr lang="en-US" dirty="0"/>
              <a:t>The </a:t>
            </a:r>
            <a:r>
              <a:rPr lang="en-US" u="sng" dirty="0"/>
              <a:t>overarching objective</a:t>
            </a:r>
            <a:r>
              <a:rPr lang="en-US" dirty="0"/>
              <a:t> of Response activities is</a:t>
            </a:r>
          </a:p>
          <a:p>
            <a:pPr marL="342900" lvl="0" indent="-342900">
              <a:buFont typeface="+mj-lt"/>
              <a:buAutoNum type="arabicPeriod"/>
            </a:pPr>
            <a:r>
              <a:rPr lang="en-US" dirty="0"/>
              <a:t>Ensuring life safety</a:t>
            </a:r>
          </a:p>
          <a:p>
            <a:pPr marL="342900" lvl="0" indent="-342900">
              <a:buFont typeface="+mj-lt"/>
              <a:buAutoNum type="arabicPeriod"/>
            </a:pPr>
            <a:r>
              <a:rPr lang="en-US" dirty="0"/>
              <a:t>Protecting property and the environment</a:t>
            </a:r>
          </a:p>
          <a:p>
            <a:pPr marL="342900" lvl="0" indent="-342900">
              <a:buFont typeface="+mj-lt"/>
              <a:buAutoNum type="arabicPeriod"/>
            </a:pPr>
            <a:r>
              <a:rPr lang="en-US" dirty="0"/>
              <a:t>Stabilizing the incident</a:t>
            </a:r>
          </a:p>
          <a:p>
            <a:pPr marL="342900" lvl="0" indent="-342900">
              <a:buFont typeface="+mj-lt"/>
              <a:buAutoNum type="arabicPeriod"/>
            </a:pPr>
            <a:r>
              <a:rPr lang="en-US" dirty="0"/>
              <a:t>Providing for basic human needs. </a:t>
            </a:r>
          </a:p>
          <a:p>
            <a:endParaRPr lang="en-US" dirty="0"/>
          </a:p>
          <a:p>
            <a:r>
              <a:rPr lang="en-US" u="sng" dirty="0"/>
              <a:t>Guiding Principles</a:t>
            </a:r>
            <a:r>
              <a:rPr lang="en-US" dirty="0"/>
              <a:t> are:</a:t>
            </a:r>
          </a:p>
          <a:p>
            <a:pPr marL="285750" indent="-285750">
              <a:buFont typeface="Arial" panose="020B0604020202020204" pitchFamily="34" charset="0"/>
              <a:buChar char="•"/>
            </a:pPr>
            <a:r>
              <a:rPr lang="en-US" dirty="0"/>
              <a:t>Engaged Partnership</a:t>
            </a:r>
          </a:p>
          <a:p>
            <a:pPr marL="285750" indent="-285750">
              <a:buFont typeface="Arial" panose="020B0604020202020204" pitchFamily="34" charset="0"/>
              <a:buChar char="•"/>
            </a:pPr>
            <a:r>
              <a:rPr lang="en-US" dirty="0"/>
              <a:t>Tiered Response</a:t>
            </a:r>
          </a:p>
          <a:p>
            <a:pPr marL="285750" indent="-285750">
              <a:buFont typeface="Arial" panose="020B0604020202020204" pitchFamily="34" charset="0"/>
              <a:buChar char="•"/>
            </a:pPr>
            <a:r>
              <a:rPr lang="en-US" dirty="0"/>
              <a:t>Scalable, Flexible, and Adaptable Operational Capabilities</a:t>
            </a:r>
          </a:p>
          <a:p>
            <a:pPr marL="285750" indent="-285750">
              <a:buFont typeface="Arial" panose="020B0604020202020204" pitchFamily="34" charset="0"/>
              <a:buChar char="•"/>
            </a:pPr>
            <a:r>
              <a:rPr lang="en-US" dirty="0"/>
              <a:t>Unity of Effort Through Unified Command</a:t>
            </a:r>
          </a:p>
          <a:p>
            <a:pPr marL="285750" indent="-285750">
              <a:buFont typeface="Arial" panose="020B0604020202020204" pitchFamily="34" charset="0"/>
              <a:buChar char="•"/>
            </a:pPr>
            <a:r>
              <a:rPr lang="en-US" dirty="0"/>
              <a:t>Readiness To Act</a:t>
            </a:r>
          </a:p>
          <a:p>
            <a:pPr marL="285750" indent="-285750">
              <a:buFont typeface="Arial" panose="020B0604020202020204" pitchFamily="34" charset="0"/>
              <a:buChar char="•"/>
            </a:pPr>
            <a:r>
              <a:rPr lang="en-US" dirty="0"/>
              <a:t>Risk Basis (Cascading Events)</a:t>
            </a:r>
          </a:p>
          <a:p>
            <a:endParaRPr lang="en-US" dirty="0"/>
          </a:p>
        </p:txBody>
      </p:sp>
    </p:spTree>
    <p:extLst>
      <p:ext uri="{BB962C8B-B14F-4D97-AF65-F5344CB8AC3E}">
        <p14:creationId xmlns:p14="http://schemas.microsoft.com/office/powerpoint/2010/main" val="9746020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E6DE5D23-562A-4C09-9BC2-81D7D76BC11D}"/>
              </a:ext>
            </a:extLst>
          </p:cNvPr>
          <p:cNvSpPr txBox="1"/>
          <p:nvPr/>
        </p:nvSpPr>
        <p:spPr>
          <a:xfrm>
            <a:off x="598540" y="293452"/>
            <a:ext cx="8152425" cy="707886"/>
          </a:xfrm>
          <a:prstGeom prst="rect">
            <a:avLst/>
          </a:prstGeom>
          <a:noFill/>
        </p:spPr>
        <p:txBody>
          <a:bodyPr wrap="none" rtlCol="0">
            <a:spAutoFit/>
          </a:bodyPr>
          <a:lstStyle/>
          <a:p>
            <a:r>
              <a:rPr lang="en-US" sz="4000" b="1" dirty="0"/>
              <a:t>Roles and Responsibilities of Partners</a:t>
            </a:r>
          </a:p>
        </p:txBody>
      </p:sp>
      <p:sp>
        <p:nvSpPr>
          <p:cNvPr id="6" name="TextBox 5">
            <a:extLst>
              <a:ext uri="{FF2B5EF4-FFF2-40B4-BE49-F238E27FC236}">
                <a16:creationId xmlns:a16="http://schemas.microsoft.com/office/drawing/2014/main" id="{E3226C40-4AD5-440E-80B2-DEB29911E598}"/>
              </a:ext>
            </a:extLst>
          </p:cNvPr>
          <p:cNvSpPr txBox="1"/>
          <p:nvPr/>
        </p:nvSpPr>
        <p:spPr>
          <a:xfrm>
            <a:off x="368218" y="1373315"/>
            <a:ext cx="8407561" cy="4401205"/>
          </a:xfrm>
          <a:prstGeom prst="rect">
            <a:avLst/>
          </a:prstGeom>
          <a:noFill/>
        </p:spPr>
        <p:txBody>
          <a:bodyPr wrap="square" rtlCol="0">
            <a:spAutoFit/>
          </a:bodyPr>
          <a:lstStyle/>
          <a:p>
            <a:pPr lvl="0"/>
            <a:r>
              <a:rPr lang="en-US" sz="2800" b="1" dirty="0"/>
              <a:t>Response Partnerships - </a:t>
            </a:r>
            <a:r>
              <a:rPr lang="en-US" sz="2800" dirty="0"/>
              <a:t>response partners work together to meet incident management challenges</a:t>
            </a:r>
          </a:p>
          <a:p>
            <a:pPr marL="342900" lvl="0" indent="-342900">
              <a:buFont typeface="+mj-lt"/>
              <a:buAutoNum type="arabicPeriod"/>
            </a:pPr>
            <a:r>
              <a:rPr lang="en-US" sz="2800" dirty="0"/>
              <a:t>Individuals, Families, and Households</a:t>
            </a:r>
          </a:p>
          <a:p>
            <a:pPr marL="342900" lvl="0" indent="-342900">
              <a:buFont typeface="+mj-lt"/>
              <a:buAutoNum type="arabicPeriod"/>
            </a:pPr>
            <a:r>
              <a:rPr lang="en-US" sz="2800" dirty="0"/>
              <a:t>Communities</a:t>
            </a:r>
          </a:p>
          <a:p>
            <a:pPr marL="342900" lvl="0" indent="-342900">
              <a:buFont typeface="+mj-lt"/>
              <a:buAutoNum type="arabicPeriod"/>
            </a:pPr>
            <a:r>
              <a:rPr lang="en-US" sz="2800" dirty="0" err="1"/>
              <a:t>NonGovernmental</a:t>
            </a:r>
            <a:r>
              <a:rPr lang="en-US" sz="2800" dirty="0"/>
              <a:t> Organizations (NGOs)</a:t>
            </a:r>
          </a:p>
          <a:p>
            <a:pPr marL="342900" lvl="0" indent="-342900">
              <a:buFont typeface="+mj-lt"/>
              <a:buAutoNum type="arabicPeriod"/>
            </a:pPr>
            <a:r>
              <a:rPr lang="en-US" sz="2800" dirty="0"/>
              <a:t>The Private Sector</a:t>
            </a:r>
          </a:p>
          <a:p>
            <a:pPr marL="342900" lvl="0" indent="-342900">
              <a:buFont typeface="+mj-lt"/>
              <a:buAutoNum type="arabicPeriod"/>
            </a:pPr>
            <a:r>
              <a:rPr lang="en-US" sz="2800" dirty="0"/>
              <a:t>Local Governments</a:t>
            </a:r>
          </a:p>
          <a:p>
            <a:pPr marL="342900" lvl="0" indent="-342900">
              <a:buFont typeface="+mj-lt"/>
              <a:buAutoNum type="arabicPeriod"/>
            </a:pPr>
            <a:r>
              <a:rPr lang="en-US" sz="2800" dirty="0"/>
              <a:t>State, Tribal, Territorial, Insular Area Governments</a:t>
            </a:r>
          </a:p>
          <a:p>
            <a:pPr marL="342900" lvl="0" indent="-342900">
              <a:buFont typeface="+mj-lt"/>
              <a:buAutoNum type="arabicPeriod"/>
            </a:pPr>
            <a:r>
              <a:rPr lang="en-US" sz="2800" dirty="0"/>
              <a:t>Federal Government</a:t>
            </a:r>
          </a:p>
          <a:p>
            <a:endParaRPr lang="en-US" sz="2800" dirty="0"/>
          </a:p>
        </p:txBody>
      </p:sp>
    </p:spTree>
    <p:extLst>
      <p:ext uri="{BB962C8B-B14F-4D97-AF65-F5344CB8AC3E}">
        <p14:creationId xmlns:p14="http://schemas.microsoft.com/office/powerpoint/2010/main" val="37519165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E6DE5D23-562A-4C09-9BC2-81D7D76BC11D}"/>
              </a:ext>
            </a:extLst>
          </p:cNvPr>
          <p:cNvSpPr txBox="1"/>
          <p:nvPr/>
        </p:nvSpPr>
        <p:spPr>
          <a:xfrm>
            <a:off x="2692799" y="310870"/>
            <a:ext cx="3758401" cy="707886"/>
          </a:xfrm>
          <a:prstGeom prst="rect">
            <a:avLst/>
          </a:prstGeom>
          <a:noFill/>
        </p:spPr>
        <p:txBody>
          <a:bodyPr wrap="none" rtlCol="0">
            <a:spAutoFit/>
          </a:bodyPr>
          <a:lstStyle/>
          <a:p>
            <a:r>
              <a:rPr lang="en-US" sz="4000" b="1" dirty="0"/>
              <a:t>Core Capabilities</a:t>
            </a:r>
            <a:endParaRPr lang="en-US" sz="7200" dirty="0"/>
          </a:p>
        </p:txBody>
      </p:sp>
      <p:sp>
        <p:nvSpPr>
          <p:cNvPr id="6" name="TextBox 5">
            <a:extLst>
              <a:ext uri="{FF2B5EF4-FFF2-40B4-BE49-F238E27FC236}">
                <a16:creationId xmlns:a16="http://schemas.microsoft.com/office/drawing/2014/main" id="{E3226C40-4AD5-440E-80B2-DEB29911E598}"/>
              </a:ext>
            </a:extLst>
          </p:cNvPr>
          <p:cNvSpPr txBox="1"/>
          <p:nvPr/>
        </p:nvSpPr>
        <p:spPr>
          <a:xfrm>
            <a:off x="564161" y="1018756"/>
            <a:ext cx="8015676" cy="4524315"/>
          </a:xfrm>
          <a:prstGeom prst="rect">
            <a:avLst/>
          </a:prstGeom>
          <a:noFill/>
        </p:spPr>
        <p:txBody>
          <a:bodyPr wrap="square" rtlCol="0">
            <a:spAutoFit/>
          </a:bodyPr>
          <a:lstStyle/>
          <a:p>
            <a:pPr lvl="0"/>
            <a:r>
              <a:rPr lang="en-US" sz="2400" dirty="0"/>
              <a:t>The National Preparedness Goal defines core capabilities.</a:t>
            </a:r>
          </a:p>
          <a:p>
            <a:pPr lvl="0"/>
            <a:endParaRPr lang="en-US" sz="2400" dirty="0"/>
          </a:p>
          <a:p>
            <a:pPr lvl="0"/>
            <a:r>
              <a:rPr lang="en-US" sz="2400" dirty="0"/>
              <a:t>In the National Response Framework</a:t>
            </a:r>
          </a:p>
          <a:p>
            <a:pPr marL="285750" lvl="0" indent="-285750">
              <a:buFont typeface="Arial" panose="020B0604020202020204" pitchFamily="34" charset="0"/>
              <a:buChar char="•"/>
            </a:pPr>
            <a:r>
              <a:rPr lang="en-US" sz="2400" dirty="0"/>
              <a:t>The </a:t>
            </a:r>
            <a:r>
              <a:rPr lang="en-US" sz="2400" u="sng" dirty="0"/>
              <a:t>core capability</a:t>
            </a:r>
            <a:r>
              <a:rPr lang="en-US" sz="2400" dirty="0"/>
              <a:t> is function/activity to be accomplished. </a:t>
            </a:r>
          </a:p>
          <a:p>
            <a:pPr marL="285750" lvl="0" indent="-285750">
              <a:buFont typeface="Arial" panose="020B0604020202020204" pitchFamily="34" charset="0"/>
              <a:buChar char="•"/>
            </a:pPr>
            <a:r>
              <a:rPr lang="en-US" sz="2400" dirty="0"/>
              <a:t>The </a:t>
            </a:r>
            <a:r>
              <a:rPr lang="en-US" sz="2400" u="sng" dirty="0"/>
              <a:t>objective</a:t>
            </a:r>
            <a:r>
              <a:rPr lang="en-US" sz="2400" dirty="0"/>
              <a:t> is the intended outcome for this function. </a:t>
            </a:r>
          </a:p>
          <a:p>
            <a:pPr marL="285750" lvl="0" indent="-285750">
              <a:buFont typeface="Arial" panose="020B0604020202020204" pitchFamily="34" charset="0"/>
              <a:buChar char="•"/>
            </a:pPr>
            <a:r>
              <a:rPr lang="en-US" sz="2400" dirty="0"/>
              <a:t>The </a:t>
            </a:r>
            <a:r>
              <a:rPr lang="en-US" sz="2400" u="sng" dirty="0"/>
              <a:t>critical tasks</a:t>
            </a:r>
            <a:r>
              <a:rPr lang="en-US" sz="2400" dirty="0"/>
              <a:t> are steps to achieve the objective.</a:t>
            </a:r>
          </a:p>
          <a:p>
            <a:pPr lvl="0"/>
            <a:endParaRPr lang="en-US" sz="2400" dirty="0"/>
          </a:p>
          <a:p>
            <a:pPr lvl="0"/>
            <a:r>
              <a:rPr lang="en-US" sz="2400" dirty="0"/>
              <a:t>Three core capabilities span across all five mission areas:</a:t>
            </a:r>
          </a:p>
          <a:p>
            <a:pPr marL="285750" lvl="0" indent="-285750">
              <a:buFont typeface="Arial" panose="020B0604020202020204" pitchFamily="34" charset="0"/>
              <a:buChar char="•"/>
            </a:pPr>
            <a:r>
              <a:rPr lang="en-US" sz="2400" dirty="0"/>
              <a:t>Planning </a:t>
            </a:r>
          </a:p>
          <a:p>
            <a:pPr marL="285750" lvl="0" indent="-285750">
              <a:buFont typeface="Arial" panose="020B0604020202020204" pitchFamily="34" charset="0"/>
              <a:buChar char="•"/>
            </a:pPr>
            <a:r>
              <a:rPr lang="en-US" sz="2400" dirty="0"/>
              <a:t>Public Information and Warning </a:t>
            </a:r>
          </a:p>
          <a:p>
            <a:pPr marL="285750" lvl="0" indent="-285750">
              <a:buFont typeface="Arial" panose="020B0604020202020204" pitchFamily="34" charset="0"/>
              <a:buChar char="•"/>
            </a:pPr>
            <a:r>
              <a:rPr lang="en-US" sz="2400" dirty="0"/>
              <a:t>Operational Coordination</a:t>
            </a:r>
          </a:p>
          <a:p>
            <a:pPr lvl="0"/>
            <a:endParaRPr lang="en-US" sz="2400" dirty="0"/>
          </a:p>
        </p:txBody>
      </p:sp>
    </p:spTree>
    <p:extLst>
      <p:ext uri="{BB962C8B-B14F-4D97-AF65-F5344CB8AC3E}">
        <p14:creationId xmlns:p14="http://schemas.microsoft.com/office/powerpoint/2010/main" val="2179527198"/>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199</TotalTime>
  <Words>1771</Words>
  <Application>Microsoft Office PowerPoint</Application>
  <PresentationFormat>Letter Paper (8.5x11 in)</PresentationFormat>
  <Paragraphs>204</Paragraphs>
  <Slides>18</Slides>
  <Notes>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18</vt:i4>
      </vt:variant>
    </vt:vector>
  </HeadingPairs>
  <TitlesOfParts>
    <vt:vector size="22" baseType="lpstr">
      <vt:lpstr>Arial</vt:lpstr>
      <vt:lpstr>Calibri</vt:lpstr>
      <vt:lpstr>Calibri Light</vt:lpstr>
      <vt:lpstr>Office Theme</vt:lpstr>
      <vt:lpstr>National Response Framework An Introduction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National Response Framework, An Introduction</dc:title>
  <dc:creator>Frank Hutchison</dc:creator>
  <cp:lastModifiedBy>Frank Hutchison</cp:lastModifiedBy>
  <cp:revision>13</cp:revision>
  <dcterms:created xsi:type="dcterms:W3CDTF">2020-01-05T21:23:25Z</dcterms:created>
  <dcterms:modified xsi:type="dcterms:W3CDTF">2020-01-08T19:45:39Z</dcterms:modified>
</cp:coreProperties>
</file>