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AA5466-44A1-49C7-961B-02AC2187BF31}" v="15" dt="2019-12-29T00:47:08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9B2A5-F51F-4A89-A7DD-465742FCAE7B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FAE02-E942-4F9B-AE3F-88781B2C3D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283228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63DF3-C84F-4455-9E0D-2F0730C63C7E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A8284-5193-44FA-8C61-0DC209EF83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502407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2777D-B00C-4A3D-8BF5-407DC4BC100B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4597D-00FF-4B89-9133-8BC43873AA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86689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B37DA-BDD5-4B4A-86B3-C669AD58E034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A9390-D055-470D-B030-3A0BC0C8F9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93950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410200"/>
          </a:xfrm>
        </p:spPr>
        <p:txBody>
          <a:bodyPr vert="eaVert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7F0AC-2511-40A4-B1FF-5EE225F8C724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6D871F-02A0-4212-B946-553D494143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0108326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397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8388"/>
            <a:ext cx="8229600" cy="464661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2CE9-9DB5-474E-BB89-1911BD3396EA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55E8E-15A4-4ADE-B4C9-ED178E8AD0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829863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076F-7A25-4547-A168-461991DC1A0D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BDAC5B-7F45-452A-B1DA-8A6FAFD3D7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585254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58A59-6D2A-4AAF-A113-223A6DB9E464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1D4CB-63EF-4FCF-AF1C-ADBBF37B1D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25397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>
              <a:defRPr sz="2800" b="0"/>
            </a:lvl1pPr>
            <a:lvl2pPr>
              <a:defRPr sz="2800" b="0"/>
            </a:lvl2pPr>
            <a:lvl3pPr>
              <a:defRPr sz="2800" b="0"/>
            </a:lvl3pPr>
            <a:lvl4pPr marL="1371600" indent="-342900">
              <a:buSzPct val="75000"/>
              <a:buFont typeface="Wingdings" panose="05000000000000000000" pitchFamily="2" charset="2"/>
              <a:buChar char="§"/>
              <a:defRPr sz="2800" b="0"/>
            </a:lvl4pPr>
            <a:lvl5pPr>
              <a:defRPr sz="28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20F677-1F43-4482-A7C1-565649DF9C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05350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AF7B7-096A-4C35-A837-43823BCFCFB9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2EAA3-B092-4B5D-BBE9-894FC6EC63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077202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ic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651375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1ADDF-E911-4326-BBCF-FC716CF0158E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E4EF44-AC65-4F1F-8CC6-CF98BAC0E3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358487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651375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99AA4-1C9A-40D7-BEB1-4E8C430BFC78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D3A83-F310-423C-94EC-3AEA4900EF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306386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: Imag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8"/>
            <a:ext cx="8229600" cy="213346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57201" y="3472070"/>
            <a:ext cx="8229600" cy="217363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16562-F19C-4FAF-AD7F-F23F7D163559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9DC491-B95E-4D76-8289-D0FB05C46E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107837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1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BA88F-C1E8-4298-BE75-1B9B376ED316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13EB5-9D54-44C7-A98A-2F237D55C7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8424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E5E0E-7B89-4070-B90F-0F6E818A4819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084B80-89F8-4C81-A7C2-7108A6D782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14354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C8EA1F-DDEF-45AE-A3BA-A64B8D4718AC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24AC14A-E5D6-4C1C-8D61-4B94BED2C1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777381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EMA Visual Template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8388"/>
            <a:ext cx="8229600" cy="464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7209C73-45CF-4B0E-8FEA-8CC91A609E3C}" type="datetimeFigureOut">
              <a:rPr lang="en-US"/>
              <a:pPr>
                <a:defRPr/>
              </a:pPr>
              <a:t>12/28/2019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990600"/>
            <a:ext cx="80772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4F8FE"/>
                </a:solidFill>
              </a:defRPr>
            </a:lvl1pPr>
          </a:lstStyle>
          <a:p>
            <a:fld id="{F332C654-AA39-4B33-ADAD-802B6D5E17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93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94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transition>
    <p:wipe dir="r"/>
  </p:transition>
  <p:txStyles>
    <p:titleStyle>
      <a:lvl1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tabLst>
          <a:tab pos="401638" algn="l"/>
        </a:tabLst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4572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2pPr>
      <a:lvl3pPr marL="914400" indent="-3429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3pPr>
      <a:lvl4pPr marL="1371600" indent="-3429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4pPr>
      <a:lvl5pPr marL="2174875" indent="-228600" algn="l" rtl="0" fontAlgn="base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5pPr>
      <a:lvl6pPr marL="26320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6pPr>
      <a:lvl7pPr marL="30892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7pPr>
      <a:lvl8pPr marL="35464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8pPr>
      <a:lvl9pPr marL="40036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 dirty="0"/>
              <a:t>IS-200.C: Basic Incident Command System for Initial Response 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This lesson provides a brief summary of the Basic Incident Command System for Initial Response course content.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6: Organizational Flexibility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54000" lvl="1" indent="-254000"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NIMS requires organizational standardization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use of Common Terminology; however, ICS is still flexible due to its Modular Organization.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Functions and positions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within the organizational structure are activated and filled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based on the needs and demand of an incident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The ICS organizational structure will expand and contract with the incident.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Personnel may hold multiple titles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within an incident's organizational structure, but the titles must keep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consistent with NIMS titles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kern="1200" dirty="0">
                <a:latin typeface="Arial" panose="020B0604020202020204" pitchFamily="34" charset="0"/>
                <a:cs typeface="Arial" panose="020B0604020202020204" pitchFamily="34" charset="0"/>
              </a:rPr>
              <a:t>Titles may not be shortened or combined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Proper Resource Management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is essential to maintaining an accurate and up-to-date picture of resource utilization and needs.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b="1" kern="1200" dirty="0">
                <a:latin typeface="Arial" panose="020B0604020202020204" pitchFamily="34" charset="0"/>
                <a:cs typeface="Arial" panose="020B0604020202020204" pitchFamily="34" charset="0"/>
              </a:rPr>
              <a:t>Incidents are typed based on size and complexity. Incident types move from Type 5 as the least complex to Type 1 as the most complex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10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7: Transfer of Command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54000" lvl="1" indent="-254000"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Transfer of Command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is the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process of moving the responsibility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for incident command from one Incident Commander to another Incident Commander or Unified Command.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Transfer of Command should take place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face-to-face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when possible and include a complete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briefing that captures essential information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i="1" kern="1200" dirty="0">
                <a:latin typeface="Arial" panose="020B0604020202020204" pitchFamily="34" charset="0"/>
                <a:cs typeface="Arial" panose="020B0604020202020204" pitchFamily="34" charset="0"/>
              </a:rPr>
              <a:t>The transfer of command briefing should include elements such as the situation status, incident objectives and priorities, current organization, resource information, incident communications plan, etc. </a:t>
            </a:r>
            <a:endParaRPr lang="en-US" i="1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A notification of the time and date that the transfer of command becomes effective should be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communicated to all incident personnel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11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Congratulations!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ct val="100000"/>
              </a:spcBef>
              <a:buSzPct val="99000"/>
            </a:pPr>
            <a:endParaRPr lang="en-US" kern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You should now be able to demonstrate knowledge of how to manage an initial response to an incident.</a:t>
            </a:r>
            <a:endParaRPr lang="en-US"/>
          </a:p>
          <a:p>
            <a:pPr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The course specifically discussed: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Incident Command and Unified Command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Delegation of Authority &amp; Management by Objectives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Functional Areas &amp; Positions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Incident Briefings and Meetings 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Organizational Flexibility 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Transfer of Command </a:t>
            </a:r>
            <a:endParaRPr lang="en-US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>
                <a:latin typeface="Arial" panose="020B0604020202020204" pitchFamily="34" charset="0"/>
                <a:cs typeface="Arial" panose="020B0604020202020204" pitchFamily="34" charset="0"/>
              </a:rPr>
              <a:t>Application of ICS for Initial Response 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12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 dirty="0"/>
              <a:t>Lesson 1: Course Overview (NIMS &amp; ICS Review)(IS-100 Review)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78916"/>
              </p:ext>
            </p:extLst>
          </p:nvPr>
        </p:nvGraphicFramePr>
        <p:xfrm>
          <a:off x="457200" y="1016000"/>
          <a:ext cx="7620000" cy="45052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0043">
                <a:tc gridSpan="3">
                  <a:txBody>
                    <a:bodyPr/>
                    <a:lstStyle/>
                    <a:p>
                      <a:pPr lvl="0">
                        <a:spcBef>
                          <a:spcPct val="100000"/>
                        </a:spcBef>
                        <a:buClrTx/>
                        <a:buSzPct val="99000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 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NIMS provides the Nation with a standardized framework for incident management.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effectLst/>
                          <a:sym typeface="Arial"/>
                        </a:rPr>
                        <a:t>ICS, a part of NIMS, is a management system used to meet the demands of incidents large or small, planned or unplanned.</a:t>
                      </a:r>
                      <a:endParaRPr lang="en-US" sz="1400" dirty="0">
                        <a:solidFill>
                          <a:srgbClr val="000066"/>
                        </a:solidFill>
                      </a:endParaRPr>
                    </a:p>
                  </a:txBody>
                  <a:tcPr marT="45722" marB="45722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0799">
                <a:tc>
                  <a:txBody>
                    <a:bodyPr/>
                    <a:lstStyle/>
                    <a:p>
                      <a:pPr>
                        <a:buClrTx/>
                        <a:buSzPct val="99000"/>
                      </a:pPr>
                      <a:endParaRPr lang="en-US" sz="14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lvl="0">
                        <a:spcBef>
                          <a:spcPct val="100000"/>
                        </a:spcBef>
                        <a:buClrTx/>
                        <a:buSzPct val="99000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effectLst/>
                          <a:sym typeface="Arial"/>
                        </a:rPr>
                        <a:t>The NIMS Management Characteristics: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effectLst/>
                          <a:sym typeface="Arial"/>
                        </a:rPr>
                        <a:t>Common Terminology</a:t>
                      </a:r>
                    </a:p>
                    <a:p>
                      <a:pPr marL="457200" lvl="1" indent="-342900" rtl="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Modular Organization</a:t>
                      </a:r>
                    </a:p>
                    <a:p>
                      <a:pPr marL="457200" lvl="1" indent="-342900" rtl="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Management by Objectives</a:t>
                      </a:r>
                    </a:p>
                    <a:p>
                      <a:pPr marL="457200" lvl="1" indent="-342900" rtl="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Incident Action Planning</a:t>
                      </a:r>
                    </a:p>
                    <a:p>
                      <a:pPr marL="457200" lvl="1" indent="-342900" rtl="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Manageable Span of Control</a:t>
                      </a:r>
                    </a:p>
                    <a:p>
                      <a:pPr marL="457200" lvl="1" indent="-342900" rtl="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Incident Facilities and Locations</a:t>
                      </a:r>
                    </a:p>
                    <a:p>
                      <a:pPr marL="457200" lvl="1" indent="-342900" rtl="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Comprehensive Resource Management</a:t>
                      </a:r>
                      <a:endParaRPr lang="en-US" sz="1400" dirty="0">
                        <a:solidFill>
                          <a:srgbClr val="000066"/>
                        </a:solidFill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lvl="0">
                        <a:spcBef>
                          <a:spcPct val="100000"/>
                        </a:spcBef>
                        <a:buClrTx/>
                        <a:buSzPct val="99000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 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Integrated Communications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Establishment and Transfer of Command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Unified Command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Chain of Command and Unity of Command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Accountability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Dispatch/Deployment</a:t>
                      </a:r>
                    </a:p>
                    <a:p>
                      <a:pPr marL="457200" lvl="1" indent="-342900">
                        <a:spcBef>
                          <a:spcPct val="50000"/>
                        </a:spcBef>
                        <a:buClrTx/>
                        <a:buSzPct val="99000"/>
                        <a:buFont typeface="Arial"/>
                        <a:buChar char="•"/>
                      </a:pPr>
                      <a:r>
                        <a:rPr lang="en-US" sz="1400" dirty="0">
                          <a:solidFill>
                            <a:srgbClr val="000066"/>
                          </a:solidFill>
                          <a:sym typeface="Arial"/>
                        </a:rPr>
                        <a:t>Information and Intelligence Management</a:t>
                      </a:r>
                      <a:endParaRPr lang="en-US" sz="1400" dirty="0">
                        <a:solidFill>
                          <a:srgbClr val="000066"/>
                        </a:solidFill>
                      </a:endParaRP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2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2: Incident Command and Unified Command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Chain of Command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is the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line of authority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that flows down through the organizational structure.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Unity of Command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means that each individual will be assigned and report to only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one supervisor.</a:t>
            </a:r>
            <a:endParaRPr lang="en-US" u="sng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Unity of Command is different from Unified Command;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Unified Command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is established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when no one jurisdiction, agency, or organization has primary authority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, therefore there is no one clear Incident Commander. These multiple agencies work together to communicate and make command decisions.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Communication during an incident may be formal or informal </a:t>
            </a:r>
            <a:endParaRPr lang="en-US" dirty="0"/>
          </a:p>
          <a:p>
            <a:pPr marL="635000" lvl="2" indent="-254000">
              <a:spcBef>
                <a:spcPct val="100000"/>
              </a:spcBef>
              <a:buSzPct val="99000"/>
            </a:pPr>
            <a:r>
              <a:rPr lang="en-US" b="1" i="1" kern="1200" dirty="0">
                <a:latin typeface="Arial" panose="020B0604020202020204" pitchFamily="34" charset="0"/>
                <a:cs typeface="Arial" panose="020B0604020202020204" pitchFamily="34" charset="0"/>
              </a:rPr>
              <a:t>Formal communications must be used for work assignments, resource requests, and progress reports ($)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  <a:p>
            <a:pPr marL="635000" lvl="2" indent="-254000">
              <a:spcBef>
                <a:spcPct val="100000"/>
              </a:spcBef>
              <a:buSzPct val="99000"/>
            </a:pPr>
            <a:r>
              <a:rPr lang="en-US" b="1" i="1" kern="1200" dirty="0">
                <a:latin typeface="Arial" panose="020B0604020202020204" pitchFamily="34" charset="0"/>
                <a:cs typeface="Arial" panose="020B0604020202020204" pitchFamily="34" charset="0"/>
              </a:rPr>
              <a:t>Informal communication is used to exchange incident or event information only. </a:t>
            </a:r>
            <a:endParaRPr lang="en-US" b="1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3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2: Incident Command and Unified Command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29673"/>
            <a:ext cx="8229600" cy="4985327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All levels of leadership on an incident should understand and practice the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leadership principles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, have a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commitment to duty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, and take actions that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prioritize the safety of personnel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Clear communication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is the responsibility of all responders in order to accomplish incident objectives. Incident Management Assessments may be conducted by leadership after an incident to help personnel process what happened and why.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ICS utilizes a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Modular Organization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so that the organization can expand and contract as an incident grows and shrinks. This modular organization helps maintain an effective span of control.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Manageable span of control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with Modular Organization is accomplished by organizing resources into Teams, Divisions, Groups, Branches, or Sections.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in each organizational level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holds a unique title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The flexibility allowed for in ICS does is not override the importance of Common Terminology.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Common Terminology must be used to maintain clear communication, whether formal or informal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4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3: Delegation of Authority and Management by Objectives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Authority is the right or obligation to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act on behalf of a department, agency, or jurisdiction.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scope of authority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that an Incident Commander has is determined by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existing laws, policies, and procedures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i="1" kern="1200" dirty="0">
                <a:latin typeface="Arial" panose="020B0604020202020204" pitchFamily="34" charset="0"/>
                <a:cs typeface="Arial" panose="020B0604020202020204" pitchFamily="34" charset="0"/>
              </a:rPr>
              <a:t>Additional authority may be delegated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when necessary. 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Delegation of authority is the process of granting authority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to an individual or agency to carry out specific functions during an incident.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Delegation of authority does NOT relieve the granting entity of the responsibility for that function. </a:t>
            </a:r>
            <a:r>
              <a:rPr lang="en-US" b="1" i="1" u="sng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Authority can be delegated; responsibility cannot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5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3: Delegation of Authority and Management by Objectives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4646612"/>
          </a:xfrm>
        </p:spPr>
        <p:txBody>
          <a:bodyPr>
            <a:noAutofit/>
          </a:bodyPr>
          <a:lstStyle/>
          <a:p>
            <a:pPr>
              <a:spcBef>
                <a:spcPct val="100000"/>
              </a:spcBef>
              <a:buSzPct val="99000"/>
            </a:pPr>
            <a:endParaRPr lang="en-US" sz="20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Delegation of authority should contain restrictions, external implications and considerations, and planning and communication processes.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Authority is implemented by the IC through objectives. Objectives should be SMART, not tactics or strategies; what needs to be accomplished, not how to do it.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Objectives are a part of the Incident Action Plan, completed each operational period and created through a process known as the Operational Period Planning Cycle.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Incident Command, as well as Command and General Staff, should have a working knowledge of other preparedness plans. 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6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4: Functional Areas and Positions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0181" y="198438"/>
            <a:ext cx="8229600" cy="4646612"/>
          </a:xfrm>
        </p:spPr>
        <p:txBody>
          <a:bodyPr>
            <a:noAutofit/>
          </a:bodyPr>
          <a:lstStyle/>
          <a:p>
            <a:pPr>
              <a:spcBef>
                <a:spcPct val="100000"/>
              </a:spcBef>
              <a:buSzPct val="99000"/>
            </a:pPr>
            <a:endParaRPr lang="en-US" sz="20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u="sng" kern="1200" dirty="0">
                <a:latin typeface="Arial" panose="020B0604020202020204" pitchFamily="34" charset="0"/>
                <a:cs typeface="Arial" panose="020B0604020202020204" pitchFamily="34" charset="0"/>
              </a:rPr>
              <a:t>Incident Commander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 oversees the incident, sets incident objectives, and approves the IAP.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u="sng" kern="1200" dirty="0">
                <a:latin typeface="Arial" panose="020B0604020202020204" pitchFamily="34" charset="0"/>
                <a:cs typeface="Arial" panose="020B0604020202020204" pitchFamily="34" charset="0"/>
              </a:rPr>
              <a:t>Command Staff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 include the Public Information Officer, Safety Officer, and Liaison Officer.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The Incident Commander also </a:t>
            </a:r>
            <a:r>
              <a:rPr lang="en-US" sz="2000" u="sng" kern="1200" dirty="0">
                <a:latin typeface="Arial" panose="020B0604020202020204" pitchFamily="34" charset="0"/>
                <a:cs typeface="Arial" panose="020B0604020202020204" pitchFamily="34" charset="0"/>
              </a:rPr>
              <a:t>oversees four sections 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of the ICS organizational structure: </a:t>
            </a:r>
            <a:r>
              <a:rPr lang="en-US" sz="2000" u="sng" kern="1200" dirty="0">
                <a:latin typeface="Arial" panose="020B0604020202020204" pitchFamily="34" charset="0"/>
                <a:cs typeface="Arial" panose="020B0604020202020204" pitchFamily="34" charset="0"/>
              </a:rPr>
              <a:t>Operations, Planning, Logistics, and Finance &amp; Administration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. Sections are led by the General Staff who report to the Incident Commander. General Staff are titled as </a:t>
            </a:r>
            <a:r>
              <a:rPr lang="en-US" sz="2000" u="sng" kern="1200" dirty="0">
                <a:latin typeface="Arial" panose="020B0604020202020204" pitchFamily="34" charset="0"/>
                <a:cs typeface="Arial" panose="020B0604020202020204" pitchFamily="34" charset="0"/>
              </a:rPr>
              <a:t>Section Chiefs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b="1" kern="1200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 directs and coordinates all incident tactical operations. 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7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4: Functional Areas and Positions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2545" y="-132339"/>
            <a:ext cx="8229600" cy="4646612"/>
          </a:xfrm>
        </p:spPr>
        <p:txBody>
          <a:bodyPr>
            <a:noAutofit/>
          </a:bodyPr>
          <a:lstStyle/>
          <a:p>
            <a:pPr>
              <a:spcBef>
                <a:spcPct val="100000"/>
              </a:spcBef>
              <a:buSzPct val="99000"/>
            </a:pPr>
            <a:endParaRPr lang="en-US" sz="20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</a:pP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b="1" kern="1200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 maintains resource and situation status, prepares the IAP and other documents, and looks beyond the current operational period to anticipate potential future problems or events.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b="1" kern="1200" dirty="0">
                <a:latin typeface="Arial" panose="020B0604020202020204" pitchFamily="34" charset="0"/>
                <a:cs typeface="Arial" panose="020B0604020202020204" pitchFamily="34" charset="0"/>
              </a:rPr>
              <a:t>Logistics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 is responsible for all support requirements, including communications, facility supplies, medical needs, and food and drink for incident personnel.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b="1" kern="1200" dirty="0">
                <a:latin typeface="Arial" panose="020B0604020202020204" pitchFamily="34" charset="0"/>
                <a:cs typeface="Arial" panose="020B0604020202020204" pitchFamily="34" charset="0"/>
              </a:rPr>
              <a:t>Finance/Administration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 provides administrative and financial support services. This includes handling claims related to property damage, injuries, and fatalities. </a:t>
            </a:r>
            <a:endParaRPr lang="en-US" sz="2000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sz="2000" u="sng" kern="1200" dirty="0">
                <a:latin typeface="Arial" panose="020B0604020202020204" pitchFamily="34" charset="0"/>
                <a:cs typeface="Arial" panose="020B0604020202020204" pitchFamily="34" charset="0"/>
              </a:rPr>
              <a:t>ICS Forms </a:t>
            </a:r>
            <a:r>
              <a:rPr lang="en-US" sz="2000" kern="1200" dirty="0">
                <a:latin typeface="Arial" panose="020B0604020202020204" pitchFamily="34" charset="0"/>
                <a:cs typeface="Arial" panose="020B0604020202020204" pitchFamily="34" charset="0"/>
              </a:rPr>
              <a:t>help communicate and organize information between Command, Command Staff, General Staff, and other incident personnel. 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8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5: Incident Briefings and Meetings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54000" lvl="1" indent="-254000">
              <a:spcBef>
                <a:spcPct val="100000"/>
              </a:spcBef>
              <a:buSzPct val="99000"/>
            </a:pP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Different meetings and briefings are used during the Incident Action Planning Process to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share information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Briefings should be concise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 and may occur at the staff, field, or section level. 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Information shared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during a briefing includes the current situation and objectives, safety issues and emergency procedures, work tasks, facilities and work areas, communication protocols, expectations, resource acquisition procedures, work schedules, and questions or concerns. </a:t>
            </a:r>
            <a:endParaRPr lang="en-US" dirty="0"/>
          </a:p>
          <a:p>
            <a:pPr marL="254000" lvl="1" indent="-254000">
              <a:spcBef>
                <a:spcPct val="100000"/>
              </a:spcBef>
              <a:buSzPct val="99000"/>
            </a:pP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u="sng" kern="1200" dirty="0">
                <a:latin typeface="Arial" panose="020B0604020202020204" pitchFamily="34" charset="0"/>
                <a:cs typeface="Arial" panose="020B0604020202020204" pitchFamily="34" charset="0"/>
              </a:rPr>
              <a:t>Operational Period Briefing is led by the Incident Commander </a:t>
            </a:r>
            <a:r>
              <a:rPr lang="en-US" kern="1200" dirty="0">
                <a:latin typeface="Arial" panose="020B0604020202020204" pitchFamily="34" charset="0"/>
                <a:cs typeface="Arial" panose="020B0604020202020204" pitchFamily="34" charset="0"/>
              </a:rPr>
              <a:t>to present the IAP. Command and General Staff will also participate to share important information.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E920F677-1F43-4482-A7C1-565649DF9C87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9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EMI_PPT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MI_PPT_V5.potx" id="{84438F43-1892-44BB-9A77-3CF4F8850C6B}" vid="{DBDE0A7C-07FC-4CC4-96A0-78263B57213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3CA8CC80072D4CA137EF19B6D5FF4E" ma:contentTypeVersion="10" ma:contentTypeDescription="Create a new document." ma:contentTypeScope="" ma:versionID="8dafd89a7cdb57b29c6b558fcd0faf27">
  <xsd:schema xmlns:xsd="http://www.w3.org/2001/XMLSchema" xmlns:xs="http://www.w3.org/2001/XMLSchema" xmlns:p="http://schemas.microsoft.com/office/2006/metadata/properties" xmlns:ns2="cc899b91-0dc8-40bb-9e15-ac49ad5b7986" targetNamespace="http://schemas.microsoft.com/office/2006/metadata/properties" ma:root="true" ma:fieldsID="08d753c215b3c0d1820d4e30b6216c98" ns2:_="">
    <xsd:import namespace="cc899b91-0dc8-40bb-9e15-ac49ad5b7986"/>
    <xsd:element name="properties">
      <xsd:complexType>
        <xsd:sequence>
          <xsd:element name="documentManagement">
            <xsd:complexType>
              <xsd:all>
                <xsd:element ref="ns2:Next_x0020_Course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99b91-0dc8-40bb-9e15-ac49ad5b7986" elementFormDefault="qualified">
    <xsd:import namespace="http://schemas.microsoft.com/office/2006/documentManagement/types"/>
    <xsd:import namespace="http://schemas.microsoft.com/office/infopath/2007/PartnerControls"/>
    <xsd:element name="Next_x0020_Course_x0020_Date" ma:index="8" nillable="true" ma:displayName="Next Course Date" ma:format="DateOnly" ma:internalName="Next_x0020_Course_x0020_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ext_x0020_Course_x0020_Date xmlns="cc899b91-0dc8-40bb-9e15-ac49ad5b7986" xsi:nil="true"/>
  </documentManagement>
</p:properties>
</file>

<file path=customXml/item3.xml><?xml version="1.0" encoding="utf-8"?>
<?mso-contentType ?>
<SharedContentType xmlns="Microsoft.SharePoint.Taxonomy.ContentTypeSync" SourceId="568ddf3f-b77f-46a0-9295-2b9495b51427" ContentTypeId="0x01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35C815-AD2B-4CC5-880C-19D7751912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99b91-0dc8-40bb-9e15-ac49ad5b79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BBE4E4-2347-48DA-943F-6C830B34C63C}">
  <ds:schemaRefs>
    <ds:schemaRef ds:uri="http://schemas.microsoft.com/office/2006/metadata/properties"/>
    <ds:schemaRef ds:uri="http://schemas.microsoft.com/office/infopath/2007/PartnerControls"/>
    <ds:schemaRef ds:uri="cc899b91-0dc8-40bb-9e15-ac49ad5b7986"/>
  </ds:schemaRefs>
</ds:datastoreItem>
</file>

<file path=customXml/itemProps3.xml><?xml version="1.0" encoding="utf-8"?>
<ds:datastoreItem xmlns:ds="http://schemas.openxmlformats.org/officeDocument/2006/customXml" ds:itemID="{F54923E0-84C5-496F-B74D-8C68BB10846F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01644C3-F13E-495F-9B03-8C57423327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EMI_PPT_V5</Template>
  <TotalTime>0</TotalTime>
  <Words>1260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Wingdings</vt:lpstr>
      <vt:lpstr>EMI_PPT</vt:lpstr>
      <vt:lpstr>IS-200.C: Basic Incident Command System for Initial Response Overview</vt:lpstr>
      <vt:lpstr>Lesson 1: Course Overview (NIMS &amp; ICS Review)(IS-100 Review)</vt:lpstr>
      <vt:lpstr>Lesson 2: Incident Command and Unified Command</vt:lpstr>
      <vt:lpstr>Lesson 2: Incident Command and Unified Command</vt:lpstr>
      <vt:lpstr>Lesson 3: Delegation of Authority and Management by Objectives</vt:lpstr>
      <vt:lpstr>Lesson 3: Delegation of Authority and Management by Objectives</vt:lpstr>
      <vt:lpstr>Lesson 4: Functional Areas and Positions</vt:lpstr>
      <vt:lpstr>Lesson 4: Functional Areas and Positions</vt:lpstr>
      <vt:lpstr>Lesson 5: Incident Briefings and Meetings</vt:lpstr>
      <vt:lpstr>Lesson 6: Organizational Flexibility</vt:lpstr>
      <vt:lpstr>Lesson 7: Transfer of Command</vt:lpstr>
      <vt:lpstr>Congratulations!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2019-03-07T17:31:02Z</dcterms:created>
  <dcterms:modified xsi:type="dcterms:W3CDTF">2019-12-29T00:59:31Z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0x0101008D3CA8CC80072D4CA137EF19B6D5FF4E</vt:lpwstr>
  </property>
</Properties>
</file>