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66" r:id="rId4"/>
    <p:sldId id="267" r:id="rId5"/>
    <p:sldId id="270" r:id="rId6"/>
    <p:sldId id="280" r:id="rId7"/>
    <p:sldId id="274" r:id="rId8"/>
    <p:sldId id="258" r:id="rId9"/>
    <p:sldId id="259" r:id="rId10"/>
    <p:sldId id="260" r:id="rId11"/>
    <p:sldId id="262" r:id="rId12"/>
    <p:sldId id="264" r:id="rId13"/>
    <p:sldId id="268" r:id="rId14"/>
    <p:sldId id="271" r:id="rId15"/>
    <p:sldId id="275" r:id="rId16"/>
    <p:sldId id="278" r:id="rId17"/>
    <p:sldId id="279" r:id="rId18"/>
    <p:sldId id="281" r:id="rId19"/>
    <p:sldId id="282" r:id="rId20"/>
    <p:sldId id="283" r:id="rId21"/>
    <p:sldId id="284" r:id="rId22"/>
    <p:sldId id="285" r:id="rId23"/>
    <p:sldId id="286" r:id="rId24"/>
    <p:sldId id="287" r:id="rId25"/>
    <p:sldId id="288" r:id="rId26"/>
    <p:sldId id="276" r:id="rId27"/>
    <p:sldId id="289" r:id="rId28"/>
    <p:sldId id="290" r:id="rId29"/>
    <p:sldId id="291" r:id="rId30"/>
    <p:sldId id="292" r:id="rId31"/>
    <p:sldId id="293" r:id="rId32"/>
    <p:sldId id="294" r:id="rId33"/>
    <p:sldId id="295" r:id="rId34"/>
    <p:sldId id="296" r:id="rId35"/>
    <p:sldId id="297" r:id="rId36"/>
    <p:sldId id="298"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099F9371-A061-4458-8D02-DC620B0DB063}" type="datetimeFigureOut">
              <a:rPr lang="en-US"/>
              <a:pPr>
                <a:defRPr/>
              </a:pPr>
              <a:t>1/14/2020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35740B10-557D-4D1E-B90B-2CC6A6D5F6E1}" type="slidenum">
              <a:rPr lang="en-US" altLang="en-US"/>
              <a:pPr/>
              <a:t>‹#›</a:t>
            </a:fld>
            <a:endParaRPr lang="en-US" altLang="en-US"/>
          </a:p>
        </p:txBody>
      </p:sp>
    </p:spTree>
    <p:extLst>
      <p:ext uri="{BB962C8B-B14F-4D97-AF65-F5344CB8AC3E}">
        <p14:creationId xmlns:p14="http://schemas.microsoft.com/office/powerpoint/2010/main" val="859984498"/>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113165-FC62-4D50-8B9A-1C086BCC2155}" type="datetimeFigureOut">
              <a:rPr lang="en-US"/>
              <a:pPr>
                <a:defRPr/>
              </a:pPr>
              <a:t>1/14/2020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fld id="{BB7FCDC3-EEC1-4646-A32A-7AD9AFEA5F24}" type="slidenum">
              <a:rPr lang="en-US" altLang="en-US"/>
              <a:pPr/>
              <a:t>‹#›</a:t>
            </a:fld>
            <a:endParaRPr lang="en-US" altLang="en-US"/>
          </a:p>
        </p:txBody>
      </p:sp>
    </p:spTree>
    <p:extLst>
      <p:ext uri="{BB962C8B-B14F-4D97-AF65-F5344CB8AC3E}">
        <p14:creationId xmlns:p14="http://schemas.microsoft.com/office/powerpoint/2010/main" val="2281142986"/>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68563BD-787F-4F54-B124-0A4A0F04CD9E}" type="datetimeFigureOut">
              <a:rPr lang="en-US"/>
              <a:pPr>
                <a:defRPr/>
              </a:pPr>
              <a:t>1/14/2020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fld id="{B865FAC0-CD27-4DB0-9D4D-6411BB5E5530}" type="slidenum">
              <a:rPr lang="en-US" altLang="en-US"/>
              <a:pPr/>
              <a:t>‹#›</a:t>
            </a:fld>
            <a:endParaRPr lang="en-US" altLang="en-US"/>
          </a:p>
        </p:txBody>
      </p:sp>
    </p:spTree>
    <p:extLst>
      <p:ext uri="{BB962C8B-B14F-4D97-AF65-F5344CB8AC3E}">
        <p14:creationId xmlns:p14="http://schemas.microsoft.com/office/powerpoint/2010/main" val="96982967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3AFA36A3-F351-49E0-80C7-D3D13B950BC2}" type="datetimeFigureOut">
              <a:rPr lang="en-US"/>
              <a:pPr>
                <a:defRPr/>
              </a:pPr>
              <a:t>1/14/2020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4D5B37E8-7606-48DF-A8C9-BA8B9B616389}" type="slidenum">
              <a:rPr lang="en-US" altLang="en-US"/>
              <a:pPr/>
              <a:t>‹#›</a:t>
            </a:fld>
            <a:endParaRPr lang="en-US" altLang="en-US"/>
          </a:p>
        </p:txBody>
      </p:sp>
    </p:spTree>
    <p:extLst>
      <p:ext uri="{BB962C8B-B14F-4D97-AF65-F5344CB8AC3E}">
        <p14:creationId xmlns:p14="http://schemas.microsoft.com/office/powerpoint/2010/main" val="389262654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972680A4-B166-4C31-8513-EF9F48696559}" type="datetimeFigureOut">
              <a:rPr lang="en-US"/>
              <a:pPr>
                <a:defRPr/>
              </a:pPr>
              <a:t>1/14/2020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1093AE22-A421-4C28-82FE-2C48804FD9D6}" type="slidenum">
              <a:rPr lang="en-US" altLang="en-US"/>
              <a:pPr/>
              <a:t>‹#›</a:t>
            </a:fld>
            <a:endParaRPr lang="en-US" altLang="en-US"/>
          </a:p>
        </p:txBody>
      </p:sp>
    </p:spTree>
    <p:extLst>
      <p:ext uri="{BB962C8B-B14F-4D97-AF65-F5344CB8AC3E}">
        <p14:creationId xmlns:p14="http://schemas.microsoft.com/office/powerpoint/2010/main" val="158349574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75824327-902D-41CC-B1D3-7B899AB6052D}" type="datetimeFigureOut">
              <a:rPr lang="en-US"/>
              <a:pPr>
                <a:defRPr/>
              </a:pPr>
              <a:t>1/14/2020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3CEDDF73-9F20-4120-9A46-1CCE20D276BD}" type="slidenum">
              <a:rPr lang="en-US" altLang="en-US"/>
              <a:pPr/>
              <a:t>‹#›</a:t>
            </a:fld>
            <a:endParaRPr lang="en-US" altLang="en-US"/>
          </a:p>
        </p:txBody>
      </p:sp>
    </p:spTree>
    <p:extLst>
      <p:ext uri="{BB962C8B-B14F-4D97-AF65-F5344CB8AC3E}">
        <p14:creationId xmlns:p14="http://schemas.microsoft.com/office/powerpoint/2010/main" val="4145373339"/>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F182D85A-C066-47DA-8408-9AA8592D303D}" type="datetimeFigureOut">
              <a:rPr lang="en-US"/>
              <a:pPr>
                <a:defRPr/>
              </a:pPr>
              <a:t>1/14/2020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A6D8263F-54BE-4EC4-A971-119EE6E75504}" type="slidenum">
              <a:rPr lang="en-US" altLang="en-US"/>
              <a:pPr/>
              <a:t>‹#›</a:t>
            </a:fld>
            <a:endParaRPr lang="en-US" altLang="en-US"/>
          </a:p>
        </p:txBody>
      </p:sp>
    </p:spTree>
    <p:extLst>
      <p:ext uri="{BB962C8B-B14F-4D97-AF65-F5344CB8AC3E}">
        <p14:creationId xmlns:p14="http://schemas.microsoft.com/office/powerpoint/2010/main" val="53340849"/>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A9C759F-C2A1-47E0-A92B-9D8156C00D3D}" type="datetimeFigureOut">
              <a:rPr lang="en-US"/>
              <a:pPr>
                <a:defRPr/>
              </a:pPr>
              <a:t>1/14/2020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fld id="{64AAF9DB-D9FB-4DFD-989C-751C175C3923}" type="slidenum">
              <a:rPr lang="en-US" altLang="en-US"/>
              <a:pPr/>
              <a:t>‹#›</a:t>
            </a:fld>
            <a:endParaRPr lang="en-US" altLang="en-US"/>
          </a:p>
        </p:txBody>
      </p:sp>
    </p:spTree>
    <p:extLst>
      <p:ext uri="{BB962C8B-B14F-4D97-AF65-F5344CB8AC3E}">
        <p14:creationId xmlns:p14="http://schemas.microsoft.com/office/powerpoint/2010/main" val="199275191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Slide Number Placeholder 3"/>
          <p:cNvSpPr>
            <a:spLocks noGrp="1"/>
          </p:cNvSpPr>
          <p:nvPr>
            <p:ph type="sldNum" sz="quarter" idx="11"/>
          </p:nvPr>
        </p:nvSpPr>
        <p:spPr/>
        <p:txBody>
          <a:bodyPr/>
          <a:lstStyle>
            <a:lvl1pPr>
              <a:defRPr/>
            </a:lvl1pPr>
          </a:lstStyle>
          <a:p>
            <a:fld id="{9684E20A-F5C8-4B07-8C70-7AFD7152D99D}" type="slidenum">
              <a:rPr lang="en-US" altLang="en-US"/>
              <a:pPr/>
              <a:t>‹#›</a:t>
            </a:fld>
            <a:endParaRPr lang="en-US" altLang="en-US"/>
          </a:p>
        </p:txBody>
      </p:sp>
    </p:spTree>
    <p:extLst>
      <p:ext uri="{BB962C8B-B14F-4D97-AF65-F5344CB8AC3E}">
        <p14:creationId xmlns:p14="http://schemas.microsoft.com/office/powerpoint/2010/main" val="357682628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C560BD0-ECC3-4CAA-A804-0BDF2E08F7C7}" type="datetimeFigureOut">
              <a:rPr lang="en-US"/>
              <a:pPr>
                <a:defRPr/>
              </a:pPr>
              <a:t>1/14/2020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6EA69F3D-D3CF-44FB-A5F6-11C19CB85D97}" type="slidenum">
              <a:rPr lang="en-US" altLang="en-US"/>
              <a:pPr/>
              <a:t>‹#›</a:t>
            </a:fld>
            <a:endParaRPr lang="en-US" altLang="en-US"/>
          </a:p>
        </p:txBody>
      </p:sp>
    </p:spTree>
    <p:extLst>
      <p:ext uri="{BB962C8B-B14F-4D97-AF65-F5344CB8AC3E}">
        <p14:creationId xmlns:p14="http://schemas.microsoft.com/office/powerpoint/2010/main" val="3800676762"/>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CEE6259C-BB1D-4FF7-A8EB-1B82FEBF04BC}" type="datetimeFigureOut">
              <a:rPr lang="en-US"/>
              <a:pPr>
                <a:defRPr/>
              </a:pPr>
              <a:t>1/14/2020</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3CF93819-18A2-46FE-B318-60CA2B2E5AC3}" type="slidenum">
              <a:rPr lang="en-US" altLang="en-US"/>
              <a:pPr/>
              <a:t>‹#›</a:t>
            </a:fld>
            <a:endParaRPr lang="en-US" altLang="en-US"/>
          </a:p>
        </p:txBody>
      </p:sp>
    </p:spTree>
    <p:extLst>
      <p:ext uri="{BB962C8B-B14F-4D97-AF65-F5344CB8AC3E}">
        <p14:creationId xmlns:p14="http://schemas.microsoft.com/office/powerpoint/2010/main" val="389727849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B2C15D93-3BDC-4BB3-A933-C268D0AEB268}" type="datetimeFigureOut">
              <a:rPr lang="en-US"/>
              <a:pPr>
                <a:defRPr/>
              </a:pPr>
              <a:t>1/14/2020</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0F6B068A-6A02-453E-BF98-F993E021462D}" type="slidenum">
              <a:rPr lang="en-US" altLang="en-US"/>
              <a:pPr/>
              <a:t>‹#›</a:t>
            </a:fld>
            <a:endParaRPr lang="en-US" altLang="en-US"/>
          </a:p>
        </p:txBody>
      </p:sp>
    </p:spTree>
    <p:extLst>
      <p:ext uri="{BB962C8B-B14F-4D97-AF65-F5344CB8AC3E}">
        <p14:creationId xmlns:p14="http://schemas.microsoft.com/office/powerpoint/2010/main" val="117416894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8"/>
            <a:ext cx="8229600" cy="21334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1736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3CFA1BC9-B059-474D-8E17-56B993416CC7}" type="datetimeFigureOut">
              <a:rPr lang="en-US"/>
              <a:pPr>
                <a:defRPr/>
              </a:pPr>
              <a:t>1/14/2020</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9B28F83A-D7F0-4596-88B0-B661B811DB24}" type="slidenum">
              <a:rPr lang="en-US" altLang="en-US"/>
              <a:pPr/>
              <a:t>‹#›</a:t>
            </a:fld>
            <a:endParaRPr lang="en-US" altLang="en-US"/>
          </a:p>
        </p:txBody>
      </p:sp>
    </p:spTree>
    <p:extLst>
      <p:ext uri="{BB962C8B-B14F-4D97-AF65-F5344CB8AC3E}">
        <p14:creationId xmlns:p14="http://schemas.microsoft.com/office/powerpoint/2010/main" val="1255455646"/>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p:cNvSpPr>
            <a:spLocks noGrp="1" noChangeArrowheads="1"/>
          </p:cNvSpPr>
          <p:nvPr>
            <p:ph type="dt" sz="half" idx="10"/>
          </p:nvPr>
        </p:nvSpPr>
        <p:spPr>
          <a:ln/>
        </p:spPr>
        <p:txBody>
          <a:bodyPr/>
          <a:lstStyle>
            <a:lvl1pPr>
              <a:defRPr/>
            </a:lvl1pPr>
          </a:lstStyle>
          <a:p>
            <a:pPr>
              <a:defRPr/>
            </a:pPr>
            <a:fld id="{CFFF1178-6CC3-4D1C-B02D-76D48D2EA7F0}" type="datetimeFigureOut">
              <a:rPr lang="en-US"/>
              <a:pPr>
                <a:defRPr/>
              </a:pPr>
              <a:t>1/14/2020</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Slide Number Placeholder 3"/>
          <p:cNvSpPr>
            <a:spLocks noGrp="1"/>
          </p:cNvSpPr>
          <p:nvPr>
            <p:ph type="sldNum" sz="quarter" idx="12"/>
          </p:nvPr>
        </p:nvSpPr>
        <p:spPr>
          <a:ln/>
        </p:spPr>
        <p:txBody>
          <a:bodyPr/>
          <a:lstStyle>
            <a:lvl1pPr>
              <a:defRPr/>
            </a:lvl1pPr>
          </a:lstStyle>
          <a:p>
            <a:fld id="{32D0E991-61F1-44BD-9281-69B9C820704E}" type="slidenum">
              <a:rPr lang="en-US" altLang="en-US"/>
              <a:pPr/>
              <a:t>‹#›</a:t>
            </a:fld>
            <a:endParaRPr lang="en-US" altLang="en-US"/>
          </a:p>
        </p:txBody>
      </p:sp>
    </p:spTree>
    <p:extLst>
      <p:ext uri="{BB962C8B-B14F-4D97-AF65-F5344CB8AC3E}">
        <p14:creationId xmlns:p14="http://schemas.microsoft.com/office/powerpoint/2010/main" val="4204319805"/>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ABF93AAF-7AC1-4A50-8E83-23E5FC2D7B92}" type="datetimeFigureOut">
              <a:rPr lang="en-US"/>
              <a:pPr>
                <a:defRPr/>
              </a:pPr>
              <a:t>1/14/2020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fld id="{B4A71AE2-57C3-4B37-B1EF-6D8CEEE308EE}" type="slidenum">
              <a:rPr lang="en-US" altLang="en-US"/>
              <a:pPr/>
              <a:t>‹#›</a:t>
            </a:fld>
            <a:endParaRPr lang="en-US" altLang="en-US"/>
          </a:p>
        </p:txBody>
      </p:sp>
    </p:spTree>
    <p:extLst>
      <p:ext uri="{BB962C8B-B14F-4D97-AF65-F5344CB8AC3E}">
        <p14:creationId xmlns:p14="http://schemas.microsoft.com/office/powerpoint/2010/main" val="410451552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3B6912F8-879E-4221-9253-CC4602F48F00}" type="datetimeFigureOut">
              <a:rPr lang="en-US"/>
              <a:pPr>
                <a:defRPr/>
              </a:pPr>
              <a:t>1/14/2020</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934200" y="6245225"/>
            <a:ext cx="2133600" cy="476250"/>
          </a:xfrm>
        </p:spPr>
        <p:txBody>
          <a:bodyPr/>
          <a:lstStyle>
            <a:lvl1pPr>
              <a:defRPr/>
            </a:lvl1pPr>
          </a:lstStyle>
          <a:p>
            <a:fld id="{5BD8BE61-345F-4376-9F38-F9BE54BD83BD}" type="slidenum">
              <a:rPr lang="en-US" altLang="en-US"/>
              <a:pPr/>
              <a:t>‹#›</a:t>
            </a:fld>
            <a:endParaRPr lang="en-US" altLang="en-US"/>
          </a:p>
        </p:txBody>
      </p:sp>
    </p:spTree>
    <p:extLst>
      <p:ext uri="{BB962C8B-B14F-4D97-AF65-F5344CB8AC3E}">
        <p14:creationId xmlns:p14="http://schemas.microsoft.com/office/powerpoint/2010/main" val="369952631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pPr>
              <a:defRPr/>
            </a:pPr>
            <a:fld id="{FA6DE857-33DD-4E9A-9C9E-8AD9F5972EAC}" type="datetimeFigureOut">
              <a:rPr lang="en-US"/>
              <a:pPr>
                <a:defRPr/>
              </a:pPr>
              <a:t>1/14/2020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pPr>
              <a:defRPr/>
            </a:pPr>
            <a:endParaRPr lang="en-US"/>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fld id="{DB3E1E7A-43C8-4F2D-B462-84EBB5B4A0A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9" r:id="rId1"/>
    <p:sldLayoutId id="2147483693" r:id="rId2"/>
    <p:sldLayoutId id="2147483680" r:id="rId3"/>
    <p:sldLayoutId id="2147483681" r:id="rId4"/>
    <p:sldLayoutId id="2147483682" r:id="rId5"/>
    <p:sldLayoutId id="2147483683" r:id="rId6"/>
    <p:sldLayoutId id="2147483684" r:id="rId7"/>
    <p:sldLayoutId id="2147483685" r:id="rId8"/>
    <p:sldLayoutId id="2147483694" r:id="rId9"/>
    <p:sldLayoutId id="2147483686" r:id="rId10"/>
    <p:sldLayoutId id="2147483687" r:id="rId11"/>
    <p:sldLayoutId id="2147483688" r:id="rId12"/>
    <p:sldLayoutId id="2147483689" r:id="rId13"/>
    <p:sldLayoutId id="2147483690" r:id="rId14"/>
    <p:sldLayoutId id="2147483691" r:id="rId15"/>
    <p:sldLayoutId id="2147483692" r:id="rId16"/>
  </p:sldLayoutIdLst>
  <p:transition>
    <p:wipe dir="r"/>
  </p:transition>
  <p:txStyles>
    <p:titleStyle>
      <a:lvl1pPr algn="l" rtl="0" fontAlgn="base">
        <a:spcBef>
          <a:spcPct val="0"/>
        </a:spcBef>
        <a:spcAft>
          <a:spcPct val="0"/>
        </a:spcAft>
        <a:defRPr sz="3800" b="1">
          <a:solidFill>
            <a:srgbClr val="000066"/>
          </a:solidFill>
          <a:latin typeface="+mj-lt"/>
          <a:ea typeface="+mj-ea"/>
          <a:cs typeface="+mj-cs"/>
        </a:defRPr>
      </a:lvl1pPr>
      <a:lvl2pPr algn="l" rtl="0" fontAlgn="base">
        <a:spcBef>
          <a:spcPct val="0"/>
        </a:spcBef>
        <a:spcAft>
          <a:spcPct val="0"/>
        </a:spcAft>
        <a:defRPr sz="3800" b="1">
          <a:solidFill>
            <a:srgbClr val="000066"/>
          </a:solidFill>
          <a:latin typeface="Times New Roman" pitchFamily="18" charset="0"/>
          <a:cs typeface="Arial" charset="0"/>
        </a:defRPr>
      </a:lvl2pPr>
      <a:lvl3pPr algn="l" rtl="0" fontAlgn="base">
        <a:spcBef>
          <a:spcPct val="0"/>
        </a:spcBef>
        <a:spcAft>
          <a:spcPct val="0"/>
        </a:spcAft>
        <a:defRPr sz="3800" b="1">
          <a:solidFill>
            <a:srgbClr val="000066"/>
          </a:solidFill>
          <a:latin typeface="Times New Roman" pitchFamily="18" charset="0"/>
          <a:cs typeface="Arial" charset="0"/>
        </a:defRPr>
      </a:lvl3pPr>
      <a:lvl4pPr algn="l" rtl="0" fontAlgn="base">
        <a:spcBef>
          <a:spcPct val="0"/>
        </a:spcBef>
        <a:spcAft>
          <a:spcPct val="0"/>
        </a:spcAft>
        <a:defRPr sz="3800" b="1">
          <a:solidFill>
            <a:srgbClr val="000066"/>
          </a:solidFill>
          <a:latin typeface="Times New Roman" pitchFamily="18" charset="0"/>
          <a:cs typeface="Arial" charset="0"/>
        </a:defRPr>
      </a:lvl4pPr>
      <a:lvl5pPr algn="l" rtl="0" fontAlgn="base">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algn="l" rtl="0" fontAlgn="base">
        <a:spcBef>
          <a:spcPct val="20000"/>
        </a:spcBef>
        <a:spcAft>
          <a:spcPct val="0"/>
        </a:spcAft>
        <a:tabLst>
          <a:tab pos="401638" algn="l"/>
        </a:tabLst>
        <a:defRPr sz="2800">
          <a:solidFill>
            <a:srgbClr val="000066"/>
          </a:solidFill>
          <a:latin typeface="+mn-lt"/>
          <a:ea typeface="+mn-ea"/>
          <a:cs typeface="+mn-cs"/>
        </a:defRPr>
      </a:lvl1pPr>
      <a:lvl2pPr marL="457200" indent="-342900" algn="l" rtl="0" fontAlgn="base">
        <a:spcBef>
          <a:spcPct val="20000"/>
        </a:spcBef>
        <a:spcAft>
          <a:spcPct val="0"/>
        </a:spcAft>
        <a:buFont typeface="Arial" panose="020B0604020202020204" pitchFamily="34" charset="0"/>
        <a:buChar char="•"/>
        <a:tabLst>
          <a:tab pos="401638" algn="l"/>
        </a:tabLst>
        <a:defRPr sz="2800">
          <a:solidFill>
            <a:srgbClr val="000066"/>
          </a:solidFill>
          <a:latin typeface="+mn-lt"/>
          <a:cs typeface="+mn-cs"/>
        </a:defRPr>
      </a:lvl2pPr>
      <a:lvl3pPr marL="9144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3pPr>
      <a:lvl4pPr marL="13716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4pPr>
      <a:lvl5pPr marL="2174875" indent="-228600" algn="l" rtl="0" fontAlgn="base">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training.fem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training.fema.gov/IS/crslist.as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spcBef>
                <a:spcPct val="100000"/>
              </a:spcBef>
              <a:buSzPct val="99000"/>
            </a:pPr>
            <a:r>
              <a:rPr lang="en-US" altLang="en-US" dirty="0"/>
              <a:t>IS-100c Course Overview</a:t>
            </a:r>
          </a:p>
        </p:txBody>
      </p:sp>
      <p:sp>
        <p:nvSpPr>
          <p:cNvPr id="2" name="Content Placeholder 1"/>
          <p:cNvSpPr>
            <a:spLocks noGrp="1"/>
          </p:cNvSpPr>
          <p:nvPr>
            <p:ph idx="1"/>
          </p:nvPr>
        </p:nvSpPr>
        <p:spPr/>
        <p:txBody>
          <a:bodyPr>
            <a:normAutofit fontScale="85000" lnSpcReduction="10000"/>
          </a:bodyPr>
          <a:lstStyle/>
          <a:p>
            <a:pPr>
              <a:spcBef>
                <a:spcPct val="100000"/>
              </a:spcBef>
              <a:buSzPct val="99000"/>
            </a:pPr>
            <a:r>
              <a:rPr lang="en-US" kern="1200" dirty="0">
                <a:latin typeface="Arial" panose="020B0604020202020204" pitchFamily="34" charset="0"/>
                <a:cs typeface="Arial" panose="020B0604020202020204" pitchFamily="34" charset="0"/>
              </a:rPr>
              <a:t>An introduction to the Incident Command System (ICS) used nationwide to manage incidents regardless of size or type. </a:t>
            </a:r>
            <a:endParaRPr lang="en-US" dirty="0"/>
          </a:p>
          <a:p>
            <a:pPr>
              <a:spcBef>
                <a:spcPct val="100000"/>
              </a:spcBef>
              <a:buSzPct val="99000"/>
            </a:pPr>
            <a:r>
              <a:rPr lang="en-US" kern="1200" dirty="0">
                <a:latin typeface="Arial" panose="020B0604020202020204" pitchFamily="34" charset="0"/>
                <a:cs typeface="Arial" panose="020B0604020202020204" pitchFamily="34" charset="0"/>
              </a:rPr>
              <a:t>IS-100c is the first in a series of ICS courses for all personnel involved in incident management. Descriptions and details about the other ICS courses in the series may be found on the FEMA web site: </a:t>
            </a:r>
            <a:r>
              <a:rPr lang="en-US" kern="1200" dirty="0">
                <a:latin typeface="Arial" panose="020B0604020202020204" pitchFamily="34" charset="0"/>
                <a:cs typeface="Arial" panose="020B0604020202020204" pitchFamily="34" charset="0"/>
                <a:hlinkClick r:id="rId2"/>
              </a:rPr>
              <a:t>http://training.fema.gov</a:t>
            </a:r>
            <a:r>
              <a:rPr lang="en-US" kern="1200" dirty="0">
                <a:latin typeface="Arial" panose="020B0604020202020204" pitchFamily="34" charset="0"/>
                <a:cs typeface="Arial" panose="020B0604020202020204" pitchFamily="34" charset="0"/>
              </a:rPr>
              <a:t>.</a:t>
            </a:r>
          </a:p>
          <a:p>
            <a:pPr>
              <a:spcBef>
                <a:spcPct val="100000"/>
              </a:spcBef>
              <a:buSzPct val="99000"/>
            </a:pPr>
            <a:r>
              <a:rPr lang="en-US" kern="1200" dirty="0">
                <a:latin typeface="Arial" panose="020B0604020202020204" pitchFamily="34" charset="0"/>
                <a:cs typeface="Arial" panose="020B0604020202020204" pitchFamily="34" charset="0"/>
              </a:rPr>
              <a:t>This will be a brief overview of IS-100c and include 4 Units.  Unit 5 of the actual course is an extended on-line exercise to self-test your knowledge prior to taking the final exam.</a:t>
            </a:r>
            <a:endParaRPr lang="en-US" dirty="0"/>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1</a:t>
            </a:fld>
            <a:endParaRPr lang="en-US" altLang="en-US"/>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2" name="Content Placeholder 1"/>
          <p:cNvSpPr>
            <a:spLocks noGrp="1"/>
          </p:cNvSpPr>
          <p:nvPr>
            <p:ph sz="quarter" idx="13"/>
          </p:nvPr>
        </p:nvSpPr>
        <p:spPr>
          <a:xfrm>
            <a:off x="457200" y="1153077"/>
            <a:ext cx="5564173" cy="4492625"/>
          </a:xfrm>
        </p:spPr>
        <p:txBody>
          <a:bodyPr>
            <a:normAutofit fontScale="40000" lnSpcReduction="20000"/>
          </a:bodyPr>
          <a:lstStyle/>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Common Terminology</a:t>
            </a:r>
            <a:r>
              <a:rPr lang="en-US" kern="1200" dirty="0">
                <a:latin typeface="Arial" panose="020B0604020202020204" pitchFamily="34" charset="0"/>
                <a:cs typeface="Arial" panose="020B0604020202020204" pitchFamily="34" charset="0"/>
              </a:rPr>
              <a:t> promotes understanding among all parties involved in managing an incident by using common terms, avoiding radio codes, agency-specific codes, acronyms, or jargon.</a:t>
            </a:r>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Organizational Functions: </a:t>
            </a:r>
            <a:r>
              <a:rPr lang="en-US" kern="1200" dirty="0">
                <a:latin typeface="Arial" panose="020B0604020202020204" pitchFamily="34" charset="0"/>
                <a:cs typeface="Arial" panose="020B0604020202020204" pitchFamily="34" charset="0"/>
              </a:rPr>
              <a:t>Major functions and functional units with incident management responsibilities are named and defined. They remain standard and consistent</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Resource Descriptions: </a:t>
            </a:r>
            <a:r>
              <a:rPr lang="en-US" kern="1200" dirty="0">
                <a:latin typeface="Arial" panose="020B0604020202020204" pitchFamily="34" charset="0"/>
                <a:cs typeface="Arial" panose="020B0604020202020204" pitchFamily="34" charset="0"/>
              </a:rPr>
              <a:t>Major resources including personnel, equipment, teams, and facilities are given common names and are typed with respect to their capabilities</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Incident Facilities: </a:t>
            </a:r>
            <a:r>
              <a:rPr lang="en-US" kern="1200" dirty="0">
                <a:latin typeface="Arial" panose="020B0604020202020204" pitchFamily="34" charset="0"/>
                <a:cs typeface="Arial" panose="020B0604020202020204" pitchFamily="34" charset="0"/>
              </a:rPr>
              <a:t>Common terminology is used to designate the facilities in the vicinity of the incident area</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ICS structure develops in a </a:t>
            </a:r>
            <a:r>
              <a:rPr lang="en-US" b="1" kern="1200" dirty="0">
                <a:latin typeface="Arial" panose="020B0604020202020204" pitchFamily="34" charset="0"/>
                <a:cs typeface="Arial" panose="020B0604020202020204" pitchFamily="34" charset="0"/>
              </a:rPr>
              <a:t>Modular Organization</a:t>
            </a:r>
            <a:r>
              <a:rPr lang="en-US" kern="1200" dirty="0">
                <a:latin typeface="Arial" panose="020B0604020202020204" pitchFamily="34" charset="0"/>
                <a:cs typeface="Arial" panose="020B0604020202020204" pitchFamily="34" charset="0"/>
              </a:rPr>
              <a:t> fashion based on the incidents size and complexity.</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The responsibility for the establishment and expansion of the ICS modular organization rests with the Incident Commander</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As the incident grows more complex, the ICS organization may expand as functional responsibilities are delegated</a:t>
            </a:r>
            <a:endParaRPr lang="en-US" dirty="0"/>
          </a:p>
          <a:p>
            <a:pPr marL="0" lvl="1" indent="0">
              <a:lnSpc>
                <a:spcPct val="120000"/>
              </a:lnSpc>
              <a:spcBef>
                <a:spcPct val="100000"/>
              </a:spcBef>
              <a:buSzPct val="99000"/>
              <a:buNone/>
            </a:pPr>
            <a:endParaRPr lang="en-US" dirty="0">
              <a:effectLst/>
            </a:endParaRPr>
          </a:p>
        </p:txBody>
      </p:sp>
      <p:pic>
        <p:nvPicPr>
          <p:cNvPr id="4" name="Content Placeholder 3" descr="The phrase “10-Code” in a red circle with a line through it."/>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797768" y="1187571"/>
            <a:ext cx="1305107" cy="1314633"/>
          </a:xfrm>
        </p:spPr>
      </p:pic>
      <p:sp>
        <p:nvSpPr>
          <p:cNvPr id="5" name="Slide Number Placeholder 4"/>
          <p:cNvSpPr>
            <a:spLocks noGrp="1"/>
          </p:cNvSpPr>
          <p:nvPr>
            <p:ph type="sldNum" sz="quarter" idx="17"/>
          </p:nvPr>
        </p:nvSpPr>
        <p:spPr/>
        <p:txBody>
          <a:bodyPr/>
          <a:lstStyle/>
          <a:p>
            <a:pPr>
              <a:spcBef>
                <a:spcPct val="100000"/>
              </a:spcBef>
              <a:buSzPct val="99000"/>
            </a:pPr>
            <a:fld id="{0F6B068A-6A02-453E-BF98-F993E021462D}" type="slidenum">
              <a:rPr lang="en-US" altLang="en-US" smtClean="0"/>
              <a:pPr>
                <a:spcBef>
                  <a:spcPct val="100000"/>
                </a:spcBef>
                <a:buSzPct val="99000"/>
              </a:pPr>
              <a:t>10</a:t>
            </a:fld>
            <a:endParaRPr lang="en-US" altLang="en-US"/>
          </a:p>
        </p:txBody>
      </p:sp>
      <p:pic>
        <p:nvPicPr>
          <p:cNvPr id="6" name="Content Placeholder 3" descr="2 level blank organization chart with an arrow pointing to same image with a third level">
            <a:extLst>
              <a:ext uri="{FF2B5EF4-FFF2-40B4-BE49-F238E27FC236}">
                <a16:creationId xmlns:a16="http://schemas.microsoft.com/office/drawing/2014/main" id="{5DABDFF4-B4C8-43A3-9DA5-04AF60FEC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21373" y="2851576"/>
            <a:ext cx="2857899" cy="25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n Incident Action Plan document with the following text written on it: What do we need to do? Who is responsible for doing it? What resources are needed? How do we communicate?">
            <a:extLst>
              <a:ext uri="{FF2B5EF4-FFF2-40B4-BE49-F238E27FC236}">
                <a16:creationId xmlns:a16="http://schemas.microsoft.com/office/drawing/2014/main" id="{49810243-1833-40A0-B9AF-0D10988B19E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572000" y="3221835"/>
            <a:ext cx="1517083" cy="1916315"/>
          </a:xfrm>
        </p:spPr>
      </p:pic>
      <p:sp>
        <p:nvSpPr>
          <p:cNvPr id="2" name="Content Placeholder 1"/>
          <p:cNvSpPr>
            <a:spLocks noGrp="1"/>
          </p:cNvSpPr>
          <p:nvPr>
            <p:ph sz="quarter" idx="13"/>
          </p:nvPr>
        </p:nvSpPr>
        <p:spPr>
          <a:xfrm>
            <a:off x="457200" y="1153077"/>
            <a:ext cx="8074241" cy="4492625"/>
          </a:xfrm>
        </p:spPr>
        <p:txBody>
          <a:bodyPr>
            <a:normAutofit lnSpcReduction="10000"/>
          </a:bodyPr>
          <a:lstStyle/>
          <a:p>
            <a:pPr>
              <a:lnSpc>
                <a:spcPct val="120000"/>
              </a:lnSpc>
              <a:spcBef>
                <a:spcPts val="600"/>
              </a:spcBef>
              <a:spcAft>
                <a:spcPts val="0"/>
              </a:spcAft>
              <a:buSzPct val="99000"/>
            </a:pPr>
            <a:r>
              <a:rPr lang="en-US" sz="1100" b="1" kern="1200" dirty="0">
                <a:latin typeface="Arial" panose="020B0604020202020204" pitchFamily="34" charset="0"/>
                <a:cs typeface="Arial" panose="020B0604020202020204" pitchFamily="34" charset="0"/>
              </a:rPr>
              <a:t>Management by Objectives </a:t>
            </a:r>
            <a:r>
              <a:rPr lang="en-US" sz="1100" kern="1200" dirty="0">
                <a:latin typeface="Arial" panose="020B0604020202020204" pitchFamily="34" charset="0"/>
                <a:cs typeface="Arial" panose="020B0604020202020204" pitchFamily="34" charset="0"/>
              </a:rPr>
              <a:t>relies on the Incident Commander or Unified Command establishing incident objectives that drive incident operations and include the following:</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Establishing specific, measurable incident objectives</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Identifying strategies, tactics, tasks and activities to achieve the objectives</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Developing and issuing assignments, plans, procedures, and protocols to accomplish identified tasks</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Documenting results for the incident objectives</a:t>
            </a:r>
          </a:p>
          <a:p>
            <a:pPr marL="0" lvl="1" indent="0">
              <a:lnSpc>
                <a:spcPct val="120000"/>
              </a:lnSpc>
              <a:spcBef>
                <a:spcPts val="600"/>
              </a:spcBef>
              <a:spcAft>
                <a:spcPts val="0"/>
              </a:spcAft>
              <a:buSzPct val="99000"/>
              <a:buNone/>
            </a:pPr>
            <a:r>
              <a:rPr lang="en-US" sz="1100" b="1" kern="1200" dirty="0">
                <a:latin typeface="Arial" panose="020B0604020202020204" pitchFamily="34" charset="0"/>
                <a:cs typeface="Arial" panose="020B0604020202020204" pitchFamily="34" charset="0"/>
              </a:rPr>
              <a:t>Incident Action Planning </a:t>
            </a:r>
            <a:r>
              <a:rPr lang="en-US" sz="1100" kern="1200" dirty="0">
                <a:latin typeface="Arial" panose="020B0604020202020204" pitchFamily="34" charset="0"/>
                <a:cs typeface="Arial" panose="020B0604020202020204" pitchFamily="34" charset="0"/>
              </a:rPr>
              <a:t>is a concise, coherent means of capturing and communicating overall incident priorities, objectives, strategies, tactics, and assignments in the context of both operational and support activities in an Incident Action Plan (IAP). The IAP focuses on addressing the needs of future timeframes (operational periods) and </a:t>
            </a:r>
            <a:r>
              <a:rPr lang="en-US" sz="1100" kern="1200" dirty="0" err="1">
                <a:latin typeface="Arial" panose="020B0604020202020204" pitchFamily="34" charset="0"/>
                <a:cs typeface="Arial" panose="020B0604020202020204" pitchFamily="34" charset="0"/>
              </a:rPr>
              <a:t>should:Cover</a:t>
            </a:r>
            <a:r>
              <a:rPr lang="en-US" sz="1100" kern="1200" dirty="0">
                <a:latin typeface="Arial" panose="020B0604020202020204" pitchFamily="34" charset="0"/>
                <a:cs typeface="Arial" panose="020B0604020202020204" pitchFamily="34" charset="0"/>
              </a:rPr>
              <a:t> a specified timeframe.</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Be proactive</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Specify the incident objectives</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State the activities to be completed</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Assign responsibilities</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Identify needed resources</a:t>
            </a:r>
            <a:endParaRPr lang="en-US" sz="1100" dirty="0"/>
          </a:p>
          <a:p>
            <a:pPr marL="254000" lvl="1" indent="-254000">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Specify communication protocols</a:t>
            </a:r>
            <a:endParaRPr lang="en-US" sz="1100" dirty="0"/>
          </a:p>
          <a:p>
            <a:pPr>
              <a:lnSpc>
                <a:spcPct val="120000"/>
              </a:lnSpc>
              <a:spcBef>
                <a:spcPts val="600"/>
              </a:spcBef>
              <a:spcAft>
                <a:spcPts val="0"/>
              </a:spcAft>
              <a:buSzPct val="99000"/>
            </a:pPr>
            <a:r>
              <a:rPr lang="en-US" sz="1100" kern="1200" dirty="0">
                <a:latin typeface="Arial" panose="020B0604020202020204" pitchFamily="34" charset="0"/>
                <a:cs typeface="Arial" panose="020B0604020202020204" pitchFamily="34" charset="0"/>
              </a:rPr>
              <a:t>For smaller/less complex incidents, the IAP may be oral or written, except for hazardous materials incidents, which require a written IAP. FEMA has developed a series of ICS Forms for use in developing a written IAP.</a:t>
            </a:r>
            <a:endParaRPr lang="en-US" sz="1100" dirty="0"/>
          </a:p>
          <a:p>
            <a:pPr>
              <a:lnSpc>
                <a:spcPct val="120000"/>
              </a:lnSpc>
              <a:spcBef>
                <a:spcPct val="100000"/>
              </a:spcBef>
              <a:buSzPct val="99000"/>
            </a:pPr>
            <a:endParaRPr lang="en-US" sz="900" dirty="0"/>
          </a:p>
        </p:txBody>
      </p:sp>
      <p:sp>
        <p:nvSpPr>
          <p:cNvPr id="10242"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5" name="Slide Number Placeholder 4"/>
          <p:cNvSpPr>
            <a:spLocks noGrp="1"/>
          </p:cNvSpPr>
          <p:nvPr>
            <p:ph type="sldNum" sz="quarter" idx="17"/>
          </p:nvPr>
        </p:nvSpPr>
        <p:spPr/>
        <p:txBody>
          <a:bodyPr/>
          <a:lstStyle/>
          <a:p>
            <a:pPr>
              <a:spcBef>
                <a:spcPct val="100000"/>
              </a:spcBef>
              <a:buSzPct val="99000"/>
            </a:pPr>
            <a:fld id="{0F6B068A-6A02-453E-BF98-F993E021462D}" type="slidenum">
              <a:rPr lang="en-US" altLang="en-US" smtClean="0"/>
              <a:pPr>
                <a:spcBef>
                  <a:spcPct val="100000"/>
                </a:spcBef>
                <a:buSzPct val="99000"/>
              </a:pPr>
              <a:t>11</a:t>
            </a:fld>
            <a:endParaRPr lang="en-US" altLang="en-US"/>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2" name="Content Placeholder 1"/>
          <p:cNvSpPr>
            <a:spLocks noGrp="1"/>
          </p:cNvSpPr>
          <p:nvPr>
            <p:ph sz="quarter" idx="13"/>
          </p:nvPr>
        </p:nvSpPr>
        <p:spPr>
          <a:xfrm>
            <a:off x="457200" y="1153077"/>
            <a:ext cx="4514295" cy="4492625"/>
          </a:xfrm>
        </p:spPr>
        <p:txBody>
          <a:bodyPr>
            <a:normAutofit fontScale="40000" lnSpcReduction="20000"/>
          </a:bodyPr>
          <a:lstStyle/>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Manageable Span of control </a:t>
            </a:r>
            <a:r>
              <a:rPr lang="en-US" kern="1200" dirty="0">
                <a:latin typeface="Arial" panose="020B0604020202020204" pitchFamily="34" charset="0"/>
                <a:cs typeface="Arial" panose="020B0604020202020204" pitchFamily="34" charset="0"/>
              </a:rPr>
              <a:t>refers to the number of individuals or resources that one supervisor can manage effectively during an incident.</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optimal span of control is one supervisor to five subordinates (1:5).  </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A ratio of 1:5 is a guideline--incident personnel should use their best judgement to determine the appropriate ratio for an incident.</a:t>
            </a:r>
          </a:p>
          <a:p>
            <a:pPr>
              <a:lnSpc>
                <a:spcPct val="120000"/>
              </a:lnSpc>
              <a:spcBef>
                <a:spcPct val="100000"/>
              </a:spcBef>
              <a:buSzPct val="99000"/>
            </a:pPr>
            <a:endParaRPr lang="en-US" b="1" kern="1200" dirty="0">
              <a:latin typeface="Arial" panose="020B0604020202020204" pitchFamily="34" charset="0"/>
              <a:cs typeface="Arial" panose="020B0604020202020204" pitchFamily="34" charset="0"/>
            </a:endParaRPr>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Incident Facilities and Locations</a:t>
            </a:r>
            <a:r>
              <a:rPr lang="en-US" kern="1200" dirty="0">
                <a:latin typeface="Arial" panose="020B0604020202020204" pitchFamily="34" charset="0"/>
                <a:cs typeface="Arial" panose="020B0604020202020204" pitchFamily="34" charset="0"/>
              </a:rPr>
              <a:t> depend upon the incident size and complexity.  Incident Command may establish various types of support facilities including:</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Incident Command Post (ICP)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Incident base, staging areas, and camps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Mass casualty triage areas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Point-of-distribution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Emergency shelters</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F6B068A-6A02-453E-BF98-F993E021462D}" type="slidenum">
              <a:rPr lang="en-US" altLang="en-US" smtClean="0"/>
              <a:pPr>
                <a:spcBef>
                  <a:spcPct val="100000"/>
                </a:spcBef>
                <a:buSzPct val="99000"/>
              </a:pPr>
              <a:t>12</a:t>
            </a:fld>
            <a:endParaRPr lang="en-US" altLang="en-US"/>
          </a:p>
        </p:txBody>
      </p:sp>
      <p:pic>
        <p:nvPicPr>
          <p:cNvPr id="7" name="Content Placeholder 3" descr="An organizational chart showing three resources below one supervisor.">
            <a:extLst>
              <a:ext uri="{FF2B5EF4-FFF2-40B4-BE49-F238E27FC236}">
                <a16:creationId xmlns:a16="http://schemas.microsoft.com/office/drawing/2014/main" id="{3D7D759D-8B8B-46C9-B6A8-6E33FAD01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521833" y="1219139"/>
            <a:ext cx="2667372" cy="196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Left: A man unloading a trolley in a resource center. Right: Emergency personnel walking past a line of tents.">
            <a:extLst>
              <a:ext uri="{FF2B5EF4-FFF2-40B4-BE49-F238E27FC236}">
                <a16:creationId xmlns:a16="http://schemas.microsoft.com/office/drawing/2014/main" id="{55B44291-B5EA-49B5-A779-D8ADCEB8A58D}"/>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056125" y="4027372"/>
            <a:ext cx="4035425" cy="1372044"/>
          </a:xfrm>
        </p:spPr>
      </p:pic>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2" name="Content Placeholder 1"/>
          <p:cNvSpPr>
            <a:spLocks noGrp="1"/>
          </p:cNvSpPr>
          <p:nvPr>
            <p:ph sz="quarter" idx="13"/>
          </p:nvPr>
        </p:nvSpPr>
        <p:spPr/>
        <p:txBody>
          <a:bodyPr>
            <a:normAutofit fontScale="55000" lnSpcReduction="20000"/>
          </a:bodyPr>
          <a:lstStyle/>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Comprehensive Resource Management</a:t>
            </a:r>
            <a:r>
              <a:rPr lang="en-US" kern="1200" dirty="0">
                <a:latin typeface="Arial" panose="020B0604020202020204" pitchFamily="34" charset="0"/>
                <a:cs typeface="Arial" panose="020B0604020202020204" pitchFamily="34" charset="0"/>
              </a:rPr>
              <a:t> describes standard mechanisms to identify requirements, order and acquire, mobilize, track and report, demobilize, and reimburse and restock resources such as personnel, teams, facilities, equipment and supplies.</a:t>
            </a:r>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Integrated Communications</a:t>
            </a:r>
            <a:r>
              <a:rPr lang="en-US" kern="1200" dirty="0">
                <a:latin typeface="Arial" panose="020B0604020202020204" pitchFamily="34" charset="0"/>
                <a:cs typeface="Arial" panose="020B0604020202020204" pitchFamily="34" charset="0"/>
              </a:rPr>
              <a:t> are facilitated through the development and use of a common communications plan and interoperable communication processes and systems that include voice and data links necessary to:</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Maintain connectivity</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Achieve situational awareness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Facilitate information sharing</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F6B068A-6A02-453E-BF98-F993E021462D}" type="slidenum">
              <a:rPr lang="en-US" altLang="en-US" smtClean="0"/>
              <a:pPr>
                <a:spcBef>
                  <a:spcPct val="100000"/>
                </a:spcBef>
                <a:buSzPct val="99000"/>
              </a:pPr>
              <a:t>13</a:t>
            </a:fld>
            <a:endParaRPr lang="en-US" altLang="en-US"/>
          </a:p>
        </p:txBody>
      </p:sp>
      <p:pic>
        <p:nvPicPr>
          <p:cNvPr id="7" name="Content Placeholder 3" descr="Comprehensive Resource Management Image - Incident Objectives points to Strategies points to Tactics which points to a circular graphic: Identity Requirements; Order and Aqcquire; Mobilize; Track and Report; Recover/Demobilize -Expendable - Non-Expendable; Reimburse. This points back to beginning.">
            <a:extLst>
              <a:ext uri="{FF2B5EF4-FFF2-40B4-BE49-F238E27FC236}">
                <a16:creationId xmlns:a16="http://schemas.microsoft.com/office/drawing/2014/main" id="{B1F923D1-D2D9-470D-8952-963B32569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53397" y="1587834"/>
            <a:ext cx="2923912" cy="362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2" name="Content Placeholder 1"/>
          <p:cNvSpPr>
            <a:spLocks noGrp="1"/>
          </p:cNvSpPr>
          <p:nvPr>
            <p:ph sz="quarter" idx="13"/>
          </p:nvPr>
        </p:nvSpPr>
        <p:spPr>
          <a:xfrm>
            <a:off x="457200" y="1153077"/>
            <a:ext cx="4194175" cy="4315567"/>
          </a:xfrm>
        </p:spPr>
        <p:txBody>
          <a:bodyPr>
            <a:normAutofit fontScale="40000" lnSpcReduction="20000"/>
          </a:bodyPr>
          <a:lstStyle/>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Establishment and Transfer of Command</a:t>
            </a:r>
            <a:r>
              <a:rPr lang="en-US" kern="1200" dirty="0">
                <a:latin typeface="Arial" panose="020B0604020202020204" pitchFamily="34" charset="0"/>
                <a:cs typeface="Arial" panose="020B0604020202020204" pitchFamily="34" charset="0"/>
              </a:rPr>
              <a:t> should be clear at the beginning of an incident. The jurisdiction or organization with primary responsibility for the incident designates the Incident Commander and the process for transferring command.</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Transfer of command may occur during the course of an incident.  When command is transferred, the process should include a briefing that captures all essential information for continuing safe and effective operations.</a:t>
            </a:r>
          </a:p>
          <a:p>
            <a:pPr>
              <a:lnSpc>
                <a:spcPct val="120000"/>
              </a:lnSpc>
              <a:spcBef>
                <a:spcPct val="100000"/>
              </a:spcBef>
              <a:buSzPct val="99000"/>
            </a:pPr>
            <a:endParaRPr lang="en-US" kern="1200" dirty="0">
              <a:latin typeface="Arial" panose="020B0604020202020204" pitchFamily="34" charset="0"/>
              <a:cs typeface="Arial" panose="020B0604020202020204" pitchFamily="34" charset="0"/>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In a </a:t>
            </a:r>
            <a:r>
              <a:rPr lang="en-US" b="1" kern="1200" dirty="0">
                <a:latin typeface="Arial" panose="020B0604020202020204" pitchFamily="34" charset="0"/>
                <a:cs typeface="Arial" panose="020B0604020202020204" pitchFamily="34" charset="0"/>
              </a:rPr>
              <a:t>Unified Command</a:t>
            </a:r>
            <a:r>
              <a:rPr lang="en-US" kern="1200" dirty="0">
                <a:latin typeface="Arial" panose="020B0604020202020204" pitchFamily="34" charset="0"/>
                <a:cs typeface="Arial" panose="020B0604020202020204" pitchFamily="34" charset="0"/>
              </a:rPr>
              <a:t> there is no single "Commander," instead the Unified Command manages the incident through jointly approved objectives. Unified Command allows agencies with different legal, geographic, and functional responsibilities to work together effectively without affecting individual agency authority, responsibility, or accountability.  </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Unified Command is typically established when no single jurisdiction, agency or organization has the authority and/or resources to manage the incident on its own. </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9B28F83A-D7F0-4596-88B0-B661B811DB24}" type="slidenum">
              <a:rPr lang="en-US" altLang="en-US" smtClean="0"/>
              <a:pPr>
                <a:spcBef>
                  <a:spcPct val="100000"/>
                </a:spcBef>
                <a:buSzPct val="99000"/>
              </a:pPr>
              <a:t>14</a:t>
            </a:fld>
            <a:endParaRPr lang="en-US" altLang="en-US"/>
          </a:p>
        </p:txBody>
      </p:sp>
      <p:pic>
        <p:nvPicPr>
          <p:cNvPr id="7" name="Content Placeholder 3" descr="Unified Command organizational chart with Unified Command at top, Command Staff of Public Information Officer, Safety Officer, Liaison Officer in center, and General Staff of Operations Section Chief, Planning Section Chief, Logistics Section Chief, Finance/Administration Section Chief on bottom row. Note stating Organizations represented in Unified Command are determined on a case-by-case basis and may include law enforcement, fire, public health, public works, and other entities.">
            <a:extLst>
              <a:ext uri="{FF2B5EF4-FFF2-40B4-BE49-F238E27FC236}">
                <a16:creationId xmlns:a16="http://schemas.microsoft.com/office/drawing/2014/main" id="{FC27881B-4529-4B78-ACDC-0FF19728FE96}"/>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651375" y="1980283"/>
            <a:ext cx="4035425" cy="2897434"/>
          </a:xfrm>
        </p:spPr>
      </p:pic>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2" name="Content Placeholder 1"/>
          <p:cNvSpPr>
            <a:spLocks noGrp="1"/>
          </p:cNvSpPr>
          <p:nvPr>
            <p:ph sz="quarter" idx="13"/>
          </p:nvPr>
        </p:nvSpPr>
        <p:spPr>
          <a:xfrm>
            <a:off x="457200" y="1153077"/>
            <a:ext cx="6165541" cy="4492625"/>
          </a:xfrm>
        </p:spPr>
        <p:txBody>
          <a:bodyPr>
            <a:normAutofit fontScale="55000" lnSpcReduction="20000"/>
          </a:bodyPr>
          <a:lstStyle/>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Chain of Command</a:t>
            </a:r>
            <a:r>
              <a:rPr lang="en-US" kern="1200" dirty="0">
                <a:latin typeface="Arial" panose="020B0604020202020204" pitchFamily="34" charset="0"/>
                <a:cs typeface="Arial" panose="020B0604020202020204" pitchFamily="34" charset="0"/>
              </a:rPr>
              <a:t> is an orderly line that details how authority flows through the hierarchy of the incident management organization. Chain of command: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Allows an Incident Commander to direct and control the actions of all personnel on the incident.</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Avoids confusion by requiring that orders flow from supervisors</a:t>
            </a:r>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Unity of Command</a:t>
            </a:r>
            <a:r>
              <a:rPr lang="en-US" kern="1200" dirty="0">
                <a:latin typeface="Arial" panose="020B0604020202020204" pitchFamily="34" charset="0"/>
                <a:cs typeface="Arial" panose="020B0604020202020204" pitchFamily="34" charset="0"/>
              </a:rPr>
              <a:t> deals with the fact that all individuals have a single designated supervisor they report to and based on this principle, you will: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Report to only one Incident Command System (ICS) supervisor</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Receive work assignments only from your ICS supervisor</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When you are assigned to an incident, you no longer report directly to your day-to-day supervisor. </a:t>
            </a:r>
            <a:endParaRPr lang="en-US" dirty="0"/>
          </a:p>
          <a:p>
            <a:pPr marL="254000" lvl="1" indent="-254000">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F6B068A-6A02-453E-BF98-F993E021462D}" type="slidenum">
              <a:rPr lang="en-US" altLang="en-US" smtClean="0"/>
              <a:pPr>
                <a:spcBef>
                  <a:spcPct val="100000"/>
                </a:spcBef>
                <a:buSzPct val="99000"/>
              </a:pPr>
              <a:t>15</a:t>
            </a:fld>
            <a:endParaRPr lang="en-US" altLang="en-US"/>
          </a:p>
        </p:txBody>
      </p:sp>
      <p:pic>
        <p:nvPicPr>
          <p:cNvPr id="7" name="Content Placeholder 3" descr="A chart showing authority flowing down through the organization.">
            <a:extLst>
              <a:ext uri="{FF2B5EF4-FFF2-40B4-BE49-F238E27FC236}">
                <a16:creationId xmlns:a16="http://schemas.microsoft.com/office/drawing/2014/main" id="{3BCBC073-6E18-4A0E-BCB4-BD715A38E726}"/>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86419" y="1347636"/>
            <a:ext cx="1867161" cy="1533739"/>
          </a:xfrm>
        </p:spPr>
      </p:pic>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2" name="Content Placeholder 1"/>
          <p:cNvSpPr>
            <a:spLocks noGrp="1"/>
          </p:cNvSpPr>
          <p:nvPr>
            <p:ph sz="quarter" idx="13"/>
          </p:nvPr>
        </p:nvSpPr>
        <p:spPr>
          <a:xfrm>
            <a:off x="457200" y="1153077"/>
            <a:ext cx="8091996" cy="4492625"/>
          </a:xfrm>
        </p:spPr>
        <p:txBody>
          <a:bodyPr>
            <a:normAutofit fontScale="47500" lnSpcReduction="20000"/>
          </a:bodyPr>
          <a:lstStyle/>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Accountability</a:t>
            </a:r>
            <a:r>
              <a:rPr lang="en-US" kern="1200" dirty="0">
                <a:latin typeface="Arial" panose="020B0604020202020204" pitchFamily="34" charset="0"/>
                <a:cs typeface="Arial" panose="020B0604020202020204" pitchFamily="34" charset="0"/>
              </a:rPr>
              <a:t> during incident operations is essential. As part of the Incident Command System (ICS) structure, you will need to abide by agency policies and guidelines and any applicable local, tribal, state, or Federal rules and regulations and adhere to the following principles:</a:t>
            </a:r>
            <a:endParaRPr lang="en-US" dirty="0">
              <a:effectLst/>
            </a:endParaRPr>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Check-In/Check-Out. </a:t>
            </a:r>
            <a:r>
              <a:rPr lang="en-US" kern="1200" dirty="0">
                <a:latin typeface="Arial" panose="020B0604020202020204" pitchFamily="34" charset="0"/>
                <a:cs typeface="Arial" panose="020B0604020202020204" pitchFamily="34" charset="0"/>
              </a:rPr>
              <a:t>All responders must report in to receive an assignment. Checking out is just as critical as checking in</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Incident Action Planning. </a:t>
            </a:r>
            <a:r>
              <a:rPr lang="en-US" kern="1200" dirty="0">
                <a:latin typeface="Arial" panose="020B0604020202020204" pitchFamily="34" charset="0"/>
                <a:cs typeface="Arial" panose="020B0604020202020204" pitchFamily="34" charset="0"/>
              </a:rPr>
              <a:t>Response operations must be coordinated as outlined in the Incident Action Plan</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Unity of Command. </a:t>
            </a:r>
            <a:r>
              <a:rPr lang="en-US" kern="1200" dirty="0">
                <a:latin typeface="Arial" panose="020B0604020202020204" pitchFamily="34" charset="0"/>
                <a:cs typeface="Arial" panose="020B0604020202020204" pitchFamily="34" charset="0"/>
              </a:rPr>
              <a:t>Each individual will be assigned to only one supervisor</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Personal Responsibility. </a:t>
            </a:r>
            <a:r>
              <a:rPr lang="en-US" kern="1200" dirty="0">
                <a:latin typeface="Arial" panose="020B0604020202020204" pitchFamily="34" charset="0"/>
                <a:cs typeface="Arial" panose="020B0604020202020204" pitchFamily="34" charset="0"/>
              </a:rPr>
              <a:t>ICS relies on each individual taking personal accountability for his or her own actions</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Span of Control. </a:t>
            </a:r>
            <a:r>
              <a:rPr lang="en-US" kern="1200" dirty="0">
                <a:latin typeface="Arial" panose="020B0604020202020204" pitchFamily="34" charset="0"/>
                <a:cs typeface="Arial" panose="020B0604020202020204" pitchFamily="34" charset="0"/>
              </a:rPr>
              <a:t>Supervisors must be able to adequately supervise and control their subordinates, as well as communicate with and manage all resources under their supervision</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Resource Tracking. </a:t>
            </a:r>
            <a:r>
              <a:rPr lang="en-US" kern="1200" dirty="0">
                <a:latin typeface="Arial" panose="020B0604020202020204" pitchFamily="34" charset="0"/>
                <a:cs typeface="Arial" panose="020B0604020202020204" pitchFamily="34" charset="0"/>
              </a:rPr>
              <a:t>Supervisors must record and report resource status changes as they occur. Accountability starts as soon as a resource is requested through the time that the resource returns to their home base safely</a:t>
            </a: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F6B068A-6A02-453E-BF98-F993E021462D}" type="slidenum">
              <a:rPr lang="en-US" altLang="en-US" smtClean="0"/>
              <a:pPr>
                <a:spcBef>
                  <a:spcPct val="100000"/>
                </a:spcBef>
                <a:buSzPct val="99000"/>
              </a:pPr>
              <a:t>16</a:t>
            </a:fld>
            <a:endParaRPr lang="en-US" altLang="en-US"/>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spcBef>
                <a:spcPct val="100000"/>
              </a:spcBef>
              <a:buSzPct val="99000"/>
            </a:pPr>
            <a:r>
              <a:rPr lang="en-US" altLang="en-US" dirty="0"/>
              <a:t>Management Characteristics</a:t>
            </a:r>
          </a:p>
        </p:txBody>
      </p:sp>
      <p:sp>
        <p:nvSpPr>
          <p:cNvPr id="2" name="Content Placeholder 1"/>
          <p:cNvSpPr>
            <a:spLocks noGrp="1"/>
          </p:cNvSpPr>
          <p:nvPr>
            <p:ph sz="quarter" idx="13"/>
          </p:nvPr>
        </p:nvSpPr>
        <p:spPr>
          <a:xfrm>
            <a:off x="457200" y="1153077"/>
            <a:ext cx="8083118" cy="4492625"/>
          </a:xfrm>
        </p:spPr>
        <p:txBody>
          <a:bodyPr>
            <a:normAutofit fontScale="77500" lnSpcReduction="20000"/>
          </a:bodyPr>
          <a:lstStyle/>
          <a:p>
            <a:pPr>
              <a:lnSpc>
                <a:spcPct val="110000"/>
              </a:lnSpc>
              <a:spcBef>
                <a:spcPct val="100000"/>
              </a:spcBef>
              <a:buSzPct val="99000"/>
            </a:pPr>
            <a:r>
              <a:rPr lang="en-US" altLang="en-US" b="1" dirty="0"/>
              <a:t>Dispatch/Deployment.</a:t>
            </a:r>
            <a:r>
              <a:rPr lang="en-US" altLang="en-US" dirty="0"/>
              <a:t> </a:t>
            </a:r>
            <a:r>
              <a:rPr lang="en-US" kern="1200" dirty="0">
                <a:latin typeface="Arial" panose="020B0604020202020204" pitchFamily="34" charset="0"/>
                <a:cs typeface="Arial" panose="020B0604020202020204" pitchFamily="34" charset="0"/>
              </a:rPr>
              <a:t>Resources should be deployed only when requested or when dispatched by an appropriate authority through established resource management systems. </a:t>
            </a:r>
            <a:endParaRPr lang="en-US" dirty="0">
              <a:effectLst/>
            </a:endParaRPr>
          </a:p>
          <a:p>
            <a:pPr>
              <a:lnSpc>
                <a:spcPct val="110000"/>
              </a:lnSpc>
              <a:spcBef>
                <a:spcPct val="100000"/>
              </a:spcBef>
              <a:buSzPct val="99000"/>
            </a:pPr>
            <a:r>
              <a:rPr lang="en-US" b="1" u="sng" kern="1200" dirty="0">
                <a:latin typeface="Arial" panose="020B0604020202020204" pitchFamily="34" charset="0"/>
                <a:cs typeface="Arial" panose="020B0604020202020204" pitchFamily="34" charset="0"/>
              </a:rPr>
              <a:t>Resources not requested should refrain from self-dispatching to avoid overburdening the incident command. </a:t>
            </a:r>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Information and intelligence Management.</a:t>
            </a:r>
            <a:r>
              <a:rPr lang="en-US" kern="1200" dirty="0">
                <a:latin typeface="Arial" panose="020B0604020202020204" pitchFamily="34" charset="0"/>
                <a:cs typeface="Arial" panose="020B0604020202020204" pitchFamily="34" charset="0"/>
              </a:rPr>
              <a:t> Incident management must establish a process for gathering, analyzing, assessing, sharing, and managing incident-related information and intelligence. In NIMS, "intelligence" refers exclusively to threat-related information developed by law enforcement, medical surveillance, and other investigative organizations. </a:t>
            </a:r>
            <a:endParaRPr lang="en-US" dirty="0"/>
          </a:p>
          <a:p>
            <a:pPr>
              <a:lnSpc>
                <a:spcPct val="11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F6B068A-6A02-453E-BF98-F993E021462D}" type="slidenum">
              <a:rPr lang="en-US" altLang="en-US" smtClean="0"/>
              <a:pPr>
                <a:spcBef>
                  <a:spcPct val="100000"/>
                </a:spcBef>
                <a:buSzPct val="99000"/>
              </a:pPr>
              <a:t>17</a:t>
            </a:fld>
            <a:endParaRPr lang="en-US" altLang="en-US"/>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spcBef>
                <a:spcPct val="100000"/>
              </a:spcBef>
              <a:buSzPct val="99000"/>
            </a:pPr>
            <a:r>
              <a:rPr lang="en-US" altLang="en-US" dirty="0"/>
              <a:t>Unit 3:  Overview</a:t>
            </a:r>
          </a:p>
        </p:txBody>
      </p:sp>
      <p:sp>
        <p:nvSpPr>
          <p:cNvPr id="2" name="Content Placeholder 1"/>
          <p:cNvSpPr>
            <a:spLocks noGrp="1"/>
          </p:cNvSpPr>
          <p:nvPr>
            <p:ph idx="1"/>
          </p:nvPr>
        </p:nvSpPr>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This unit introduces you to the Incident Command System (ICS) Functional Areas and roles of the Incident Commander and Command Staff. Topics covered will include:</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Five major functional areas</a:t>
            </a: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Command Staff role</a:t>
            </a: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Selection of and transfer of command between Incident Commanders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Position titles associated with the Command Staff</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Roles of the Command Staff</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Differences between incident command and incident coordination</a:t>
            </a:r>
            <a:endParaRPr lang="en-US" dirty="0"/>
          </a:p>
        </p:txBody>
      </p:sp>
      <p:sp>
        <p:nvSpPr>
          <p:cNvPr id="3" name="Slide Number Placeholder 2"/>
          <p:cNvSpPr>
            <a:spLocks noGrp="1"/>
          </p:cNvSpPr>
          <p:nvPr>
            <p:ph type="sldNum" sz="quarter" idx="11"/>
          </p:nvPr>
        </p:nvSpPr>
        <p:spPr/>
        <p:txBody>
          <a:bodyPr/>
          <a:lstStyle/>
          <a:p>
            <a:pPr>
              <a:spcBef>
                <a:spcPct val="100000"/>
              </a:spcBef>
              <a:buSzPct val="99000"/>
            </a:pPr>
            <a:fld id="{767D7F6F-7B32-4E58-BF88-07ECBE3D5E98}" type="slidenum">
              <a:rPr lang="en-US" altLang="en-US" smtClean="0"/>
              <a:pPr>
                <a:spcBef>
                  <a:spcPct val="100000"/>
                </a:spcBef>
                <a:buSzPct val="99000"/>
              </a:pPr>
              <a:t>18</a:t>
            </a:fld>
            <a:endParaRPr lang="en-US" altLang="en-US"/>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spcBef>
                <a:spcPct val="100000"/>
              </a:spcBef>
              <a:buSzPct val="99000"/>
            </a:pPr>
            <a:r>
              <a:rPr lang="en-US" altLang="en-US"/>
              <a:t>Five Major ICS Functional Areas</a:t>
            </a:r>
          </a:p>
        </p:txBody>
      </p:sp>
      <p:sp>
        <p:nvSpPr>
          <p:cNvPr id="2" name="Content Placeholder 1"/>
          <p:cNvSpPr>
            <a:spLocks noGrp="1"/>
          </p:cNvSpPr>
          <p:nvPr>
            <p:ph sz="quarter" idx="13"/>
          </p:nvPr>
        </p:nvSpPr>
        <p:spPr>
          <a:xfrm>
            <a:off x="457200" y="1153077"/>
            <a:ext cx="6209930" cy="4492625"/>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These five major ICS functional areas apply to incidents of all sizes and types, including both planned events and ones that occur without warning.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Its important for you to know what these terms mean. For instance, you may be directed to provide documents to the Planning Section or receipts to the Finance/Administration Section. </a:t>
            </a:r>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Incident Command</a:t>
            </a:r>
            <a:r>
              <a:rPr lang="en-US" kern="1200" dirty="0">
                <a:latin typeface="Arial" panose="020B0604020202020204" pitchFamily="34" charset="0"/>
                <a:cs typeface="Arial" panose="020B0604020202020204" pitchFamily="34" charset="0"/>
              </a:rPr>
              <a:t>: Sets the incident objectives, strategies, and priorities, and has overall responsibility for the incident. </a:t>
            </a:r>
            <a:endParaRPr lang="en-US" dirty="0"/>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Operations</a:t>
            </a:r>
            <a:r>
              <a:rPr lang="en-US" kern="1200" dirty="0">
                <a:latin typeface="Arial" panose="020B0604020202020204" pitchFamily="34" charset="0"/>
                <a:cs typeface="Arial" panose="020B0604020202020204" pitchFamily="34" charset="0"/>
              </a:rPr>
              <a:t>: Conducts operations to reach the incident objectives. Establishes tactics and directs all operational resources. </a:t>
            </a:r>
            <a:endParaRPr lang="en-US" dirty="0"/>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Planning</a:t>
            </a:r>
            <a:r>
              <a:rPr lang="en-US" kern="1200" dirty="0">
                <a:latin typeface="Arial" panose="020B0604020202020204" pitchFamily="34" charset="0"/>
                <a:cs typeface="Arial" panose="020B0604020202020204" pitchFamily="34" charset="0"/>
              </a:rPr>
              <a:t>: Supports the incident action planning process by tracking resources, collecting/analyzing information, and maintaining documentation. </a:t>
            </a:r>
            <a:endParaRPr lang="en-US" dirty="0"/>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Logistics</a:t>
            </a:r>
            <a:r>
              <a:rPr lang="en-US" kern="1200" dirty="0">
                <a:latin typeface="Arial" panose="020B0604020202020204" pitchFamily="34" charset="0"/>
                <a:cs typeface="Arial" panose="020B0604020202020204" pitchFamily="34" charset="0"/>
              </a:rPr>
              <a:t>: Arranges for resources and needed services to support achievement of the incident objectives (resources can include personnel, equipment, teams, supplies, and facilities). </a:t>
            </a:r>
            <a:endParaRPr lang="en-US" dirty="0"/>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Finance/Administration</a:t>
            </a:r>
            <a:r>
              <a:rPr lang="en-US" kern="1200" dirty="0">
                <a:latin typeface="Arial" panose="020B0604020202020204" pitchFamily="34" charset="0"/>
                <a:cs typeface="Arial" panose="020B0604020202020204" pitchFamily="34" charset="0"/>
              </a:rPr>
              <a:t>: Monitors costs related to the incident. Provides accounting, procurement, time recording, and cost analyses. </a:t>
            </a:r>
            <a:endParaRPr lang="en-US" dirty="0"/>
          </a:p>
          <a:p>
            <a:pPr>
              <a:lnSpc>
                <a:spcPct val="120000"/>
              </a:lnSpc>
              <a:spcBef>
                <a:spcPct val="100000"/>
              </a:spcBef>
              <a:buSzPct val="99000"/>
            </a:pPr>
            <a:endParaRPr lang="en-US" dirty="0"/>
          </a:p>
        </p:txBody>
      </p:sp>
      <p:pic>
        <p:nvPicPr>
          <p:cNvPr id="4" name="Content Placeholder 3" descr="Image showing five blocks labeled Command, Operations, Planning, Logistics, Finance/Administration."/>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53200" y="2146676"/>
            <a:ext cx="2038635" cy="2505425"/>
          </a:xfrm>
        </p:spPr>
      </p:pic>
      <p:sp>
        <p:nvSpPr>
          <p:cNvPr id="5" name="Slide Number Placeholder 4"/>
          <p:cNvSpPr>
            <a:spLocks noGrp="1"/>
          </p:cNvSpPr>
          <p:nvPr>
            <p:ph type="sldNum" sz="quarter" idx="17"/>
          </p:nvPr>
        </p:nvSpPr>
        <p:spPr/>
        <p:txBody>
          <a:bodyPr/>
          <a:lstStyle/>
          <a:p>
            <a:pPr>
              <a:spcBef>
                <a:spcPct val="100000"/>
              </a:spcBef>
              <a:buSzPct val="99000"/>
            </a:pPr>
            <a:fld id="{60CF6C89-CC56-449A-AFD2-83EB4040CB23}" type="slidenum">
              <a:rPr lang="en-US" altLang="en-US" smtClean="0"/>
              <a:pPr>
                <a:spcBef>
                  <a:spcPct val="100000"/>
                </a:spcBef>
                <a:buSzPct val="99000"/>
              </a:pPr>
              <a:t>19</a:t>
            </a:fld>
            <a:endParaRPr lang="en-US" altLang="en-US"/>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spcBef>
                <a:spcPct val="100000"/>
              </a:spcBef>
              <a:buSzPct val="99000"/>
            </a:pPr>
            <a:r>
              <a:rPr lang="en-US" altLang="en-US" dirty="0"/>
              <a:t>Unit 1:  IS-100c Course Overview</a:t>
            </a:r>
          </a:p>
        </p:txBody>
      </p:sp>
      <p:sp>
        <p:nvSpPr>
          <p:cNvPr id="2" name="Content Placeholder 1"/>
          <p:cNvSpPr>
            <a:spLocks noGrp="1"/>
          </p:cNvSpPr>
          <p:nvPr>
            <p:ph sz="quarter" idx="13"/>
          </p:nvPr>
        </p:nvSpPr>
        <p:spPr>
          <a:xfrm>
            <a:off x="457200" y="1153077"/>
            <a:ext cx="8074241" cy="4492625"/>
          </a:xfrm>
        </p:spPr>
        <p:txBody>
          <a:bodyPr>
            <a:normAutofit fontScale="62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Main objectives:</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IS-100.c provides information on ICS which is part of the National Incident Management System (NIMS)</a:t>
            </a: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ICS is a standardized management tool that allows better coordination and use of resources.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ICS represents organizational best practices and has become the standard for emergency management.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ICS can be used to manage the response for all incidents and planned events.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NIMS management characteristics are the foundation of the ICS. </a:t>
            </a:r>
            <a:endParaRPr lang="en-US" dirty="0"/>
          </a:p>
          <a:p>
            <a:pPr marL="254000" lvl="1" indent="-254000">
              <a:lnSpc>
                <a:spcPct val="120000"/>
              </a:lnSpc>
              <a:spcBef>
                <a:spcPct val="100000"/>
              </a:spcBef>
              <a:buSzPct val="99000"/>
            </a:pPr>
            <a:endParaRPr lang="en-US" dirty="0">
              <a:effectLst/>
            </a:endParaRPr>
          </a:p>
        </p:txBody>
      </p:sp>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2</a:t>
            </a:fld>
            <a:endParaRPr lang="en-US" altLang="en-US"/>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spcBef>
                <a:spcPct val="100000"/>
              </a:spcBef>
              <a:buSzPct val="99000"/>
            </a:pPr>
            <a:r>
              <a:rPr lang="en-US" altLang="en-US"/>
              <a:t>Intelligence/Investigations Function in ICS</a:t>
            </a:r>
          </a:p>
        </p:txBody>
      </p:sp>
      <p:sp>
        <p:nvSpPr>
          <p:cNvPr id="4" name="Slide Number Placeholder 3"/>
          <p:cNvSpPr>
            <a:spLocks noGrp="1"/>
          </p:cNvSpPr>
          <p:nvPr>
            <p:ph type="sldNum" sz="quarter" idx="11"/>
          </p:nvPr>
        </p:nvSpPr>
        <p:spPr/>
        <p:txBody>
          <a:bodyPr/>
          <a:lstStyle/>
          <a:p>
            <a:pPr>
              <a:spcBef>
                <a:spcPct val="100000"/>
              </a:spcBef>
              <a:buSzPct val="99000"/>
            </a:pPr>
            <a:fld id="{767D7F6F-7B32-4E58-BF88-07ECBE3D5E98}" type="slidenum">
              <a:rPr lang="en-US" altLang="en-US" smtClean="0"/>
              <a:pPr>
                <a:spcBef>
                  <a:spcPct val="100000"/>
                </a:spcBef>
                <a:buSzPct val="99000"/>
              </a:pPr>
              <a:t>20</a:t>
            </a:fld>
            <a:endParaRPr lang="en-US" altLang="en-US"/>
          </a:p>
        </p:txBody>
      </p:sp>
      <p:pic>
        <p:nvPicPr>
          <p:cNvPr id="5" name="Content Placeholder 4" descr="NIMS Org Chart with Incident Commander or Unified Command at the top, Command Staff next level, Operations Section, Possible location for Intelligence/Investigations Section, Planning Section, Logistics Section, Finance/Administration Section. Text box pointing to Command Staff, Planning Section, Intelligence/Investigations Function, Operations Section. Box says Possible Locations for The Intelligence/Investigations Functio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812" y="1721795"/>
            <a:ext cx="6352509" cy="3107843"/>
          </a:xfrm>
        </p:spPr>
      </p:pic>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spcBef>
                <a:spcPct val="100000"/>
              </a:spcBef>
              <a:buSzPct val="99000"/>
            </a:pPr>
            <a:r>
              <a:rPr lang="en-US" altLang="en-US"/>
              <a:t>ICS Structure</a:t>
            </a:r>
          </a:p>
        </p:txBody>
      </p:sp>
      <p:pic>
        <p:nvPicPr>
          <p:cNvPr id="3" name="Content Placeholder 2" descr="Incident Command. Command Staff, Public Information Officer, Safety Officer, Liaison Officer. General Staff, Operations Section Chief, Planning Section Chief, Logistics Section Chief, Finance/Administration Section Chie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943" y="1757928"/>
            <a:ext cx="6192114" cy="3267531"/>
          </a:xfrm>
        </p:spPr>
      </p:pic>
      <p:sp>
        <p:nvSpPr>
          <p:cNvPr id="4" name="Slide Number Placeholder 3"/>
          <p:cNvSpPr>
            <a:spLocks noGrp="1"/>
          </p:cNvSpPr>
          <p:nvPr>
            <p:ph type="sldNum" sz="quarter" idx="11"/>
          </p:nvPr>
        </p:nvSpPr>
        <p:spPr/>
        <p:txBody>
          <a:bodyPr/>
          <a:lstStyle/>
          <a:p>
            <a:pPr>
              <a:spcBef>
                <a:spcPct val="100000"/>
              </a:spcBef>
              <a:buSzPct val="99000"/>
            </a:pPr>
            <a:fld id="{767D7F6F-7B32-4E58-BF88-07ECBE3D5E98}" type="slidenum">
              <a:rPr lang="en-US" altLang="en-US" smtClean="0"/>
              <a:pPr>
                <a:spcBef>
                  <a:spcPct val="100000"/>
                </a:spcBef>
                <a:buSzPct val="99000"/>
              </a:pPr>
              <a:t>21</a:t>
            </a:fld>
            <a:endParaRPr lang="en-US" altLang="en-US"/>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spcBef>
                <a:spcPct val="100000"/>
              </a:spcBef>
              <a:buSzPct val="99000"/>
            </a:pPr>
            <a:r>
              <a:rPr lang="en-US" altLang="en-US"/>
              <a:t>Incident Command Definition</a:t>
            </a:r>
          </a:p>
        </p:txBody>
      </p:sp>
      <p:sp>
        <p:nvSpPr>
          <p:cNvPr id="2" name="Content Placeholder 1"/>
          <p:cNvSpPr>
            <a:spLocks noGrp="1"/>
          </p:cNvSpPr>
          <p:nvPr>
            <p:ph sz="quarter" idx="13"/>
          </p:nvPr>
        </p:nvSpPr>
        <p:spPr>
          <a:xfrm>
            <a:off x="457200" y="1153078"/>
            <a:ext cx="8074241" cy="2751368"/>
          </a:xfrm>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NIMS defines </a:t>
            </a:r>
            <a:r>
              <a:rPr lang="en-US" b="1" kern="1200" dirty="0">
                <a:latin typeface="Arial" panose="020B0604020202020204" pitchFamily="34" charset="0"/>
                <a:cs typeface="Arial" panose="020B0604020202020204" pitchFamily="34" charset="0"/>
              </a:rPr>
              <a:t>command</a:t>
            </a:r>
            <a:r>
              <a:rPr lang="en-US" kern="1200" dirty="0">
                <a:latin typeface="Arial" panose="020B0604020202020204" pitchFamily="34" charset="0"/>
                <a:cs typeface="Arial" panose="020B0604020202020204" pitchFamily="34" charset="0"/>
              </a:rPr>
              <a:t> as the act of directing, ordering, or controlling by virtue of explicit statutory, regulatory, or delegated authority.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When using ICS to manage an incident, an </a:t>
            </a:r>
            <a:r>
              <a:rPr lang="en-US" b="1" kern="1200" dirty="0">
                <a:latin typeface="Arial" panose="020B0604020202020204" pitchFamily="34" charset="0"/>
                <a:cs typeface="Arial" panose="020B0604020202020204" pitchFamily="34" charset="0"/>
              </a:rPr>
              <a:t>Incident Commander</a:t>
            </a:r>
            <a:r>
              <a:rPr lang="en-US" kern="1200" dirty="0">
                <a:latin typeface="Arial" panose="020B0604020202020204" pitchFamily="34" charset="0"/>
                <a:cs typeface="Arial" panose="020B0604020202020204" pitchFamily="34" charset="0"/>
              </a:rPr>
              <a:t> is assigned. The Incident Commander has the authority to establish objectives, make assignments, and order resources. The Incident Commander works closely with staff and technical experts to analyze the situation and consider alternative strategies.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should have the training, experience, and expertise to serve in this capacity. Qualifications to serve as an Incident Commander should not be based solely on rank, grade, or technical knowledge. </a:t>
            </a:r>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60CF6C89-CC56-449A-AFD2-83EB4040CB23}" type="slidenum">
              <a:rPr lang="en-US" altLang="en-US" smtClean="0"/>
              <a:pPr>
                <a:spcBef>
                  <a:spcPct val="100000"/>
                </a:spcBef>
                <a:buSzPct val="99000"/>
              </a:pPr>
              <a:t>22</a:t>
            </a:fld>
            <a:endParaRPr lang="en-US" altLang="en-US"/>
          </a:p>
        </p:txBody>
      </p:sp>
      <p:pic>
        <p:nvPicPr>
          <p:cNvPr id="7" name="Content Placeholder 3" descr="Incident Commander with arrows pointing to words: Incident Command, Operations, Planning, Logistics, and Finance/Administration.">
            <a:extLst>
              <a:ext uri="{FF2B5EF4-FFF2-40B4-BE49-F238E27FC236}">
                <a16:creationId xmlns:a16="http://schemas.microsoft.com/office/drawing/2014/main" id="{C9A431B2-BA12-4E76-843A-16B9A40F36D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666734" y="3904446"/>
            <a:ext cx="3810532" cy="1800476"/>
          </a:xfrm>
        </p:spPr>
      </p:pic>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spcBef>
                <a:spcPct val="100000"/>
              </a:spcBef>
              <a:buSzPct val="99000"/>
            </a:pPr>
            <a:r>
              <a:rPr lang="en-US" altLang="en-US"/>
              <a:t>Incident Commander Responsibilities</a:t>
            </a:r>
          </a:p>
        </p:txBody>
      </p:sp>
      <p:sp>
        <p:nvSpPr>
          <p:cNvPr id="2" name="Content Placeholder 1"/>
          <p:cNvSpPr>
            <a:spLocks noGrp="1"/>
          </p:cNvSpPr>
          <p:nvPr>
            <p:ph sz="quarter" idx="13"/>
          </p:nvPr>
        </p:nvSpPr>
        <p:spPr>
          <a:xfrm>
            <a:off x="457200" y="1153078"/>
            <a:ext cx="8047608" cy="4324444"/>
          </a:xfrm>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is responsible for the overall management of the incident. Overall management includes Command Staff assignments required to support the incident command function. </a:t>
            </a:r>
            <a:r>
              <a:rPr lang="en-US" b="1" kern="1200" dirty="0">
                <a:latin typeface="Arial" panose="020B0604020202020204" pitchFamily="34" charset="0"/>
                <a:cs typeface="Arial" panose="020B0604020202020204" pitchFamily="34" charset="0"/>
              </a:rPr>
              <a:t>The Incident Commander is the only position that is always staffed in ICS applications.</a:t>
            </a:r>
            <a:r>
              <a:rPr lang="en-US" kern="1200" dirty="0">
                <a:latin typeface="Arial" panose="020B0604020202020204" pitchFamily="34" charset="0"/>
                <a:cs typeface="Arial" panose="020B0604020202020204" pitchFamily="34" charset="0"/>
              </a:rPr>
              <a:t> On small incidents and events, one person -the Incident Commander-may accomplish all management functions.</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is specifically responsible for: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Ensuring overall incident safety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Providing information services to internal and external stakeholders, such as disaster survivors, agency executives, and senior officials</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Establishing and maintaining liaisons with other agencies participating in the incident</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may appoint one or more Deputies. If a Deputy is assigned, he or she should be fully qualified to assume the Incident Commanders position. </a:t>
            </a: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60CF6C89-CC56-449A-AFD2-83EB4040CB23}" type="slidenum">
              <a:rPr lang="en-US" altLang="en-US" smtClean="0"/>
              <a:pPr>
                <a:spcBef>
                  <a:spcPct val="100000"/>
                </a:spcBef>
                <a:buSzPct val="99000"/>
              </a:pPr>
              <a:t>23</a:t>
            </a:fld>
            <a:endParaRPr lang="en-US" altLang="en-US"/>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spcBef>
                <a:spcPct val="100000"/>
              </a:spcBef>
              <a:buSzPct val="99000"/>
            </a:pPr>
            <a:r>
              <a:rPr lang="en-US" altLang="en-US" dirty="0"/>
              <a:t>Establish, Change, Delegate Command</a:t>
            </a:r>
          </a:p>
        </p:txBody>
      </p:sp>
      <p:sp>
        <p:nvSpPr>
          <p:cNvPr id="2" name="Content Placeholder 1"/>
          <p:cNvSpPr>
            <a:spLocks noGrp="1"/>
          </p:cNvSpPr>
          <p:nvPr>
            <p:ph sz="quarter" idx="13"/>
          </p:nvPr>
        </p:nvSpPr>
        <p:spPr>
          <a:xfrm>
            <a:off x="457200" y="1153077"/>
            <a:ext cx="8074241" cy="2275923"/>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command function should be clearly established at the beginning of an incident. The jurisdiction or organization with primary responsibility for an incident designates the individual at the scene who is responsible for establishing command and the protocol for transferring command. As an incident becomes more or less complex, command may change to meet the needs of the incident.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When command is transferred, the process should include a briefing that captures all essential information for continuing safe and effective operations. </a:t>
            </a: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When delegating incident management responsibilities, the Incident Commander only creates those sections that are needed. If a section is not staffed, the Incident Commander will manage those functions. </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60CF6C89-CC56-449A-AFD2-83EB4040CB23}" type="slidenum">
              <a:rPr lang="en-US" altLang="en-US" smtClean="0"/>
              <a:pPr>
                <a:spcBef>
                  <a:spcPct val="100000"/>
                </a:spcBef>
                <a:buSzPct val="99000"/>
              </a:pPr>
              <a:t>24</a:t>
            </a:fld>
            <a:endParaRPr lang="en-US" altLang="en-US"/>
          </a:p>
        </p:txBody>
      </p:sp>
      <p:pic>
        <p:nvPicPr>
          <p:cNvPr id="7" name="Content Placeholder 3" descr="Incident Command System organization chart. Top level is Incident Commander. Next level down is Operations Section, Planning Section, Logistics Section, Finance/Administration Section.  Dotted line around Planning Section, Logistics Section, and Finance/Administration Section, labeled Activated as needed to support the incident response.">
            <a:extLst>
              <a:ext uri="{FF2B5EF4-FFF2-40B4-BE49-F238E27FC236}">
                <a16:creationId xmlns:a16="http://schemas.microsoft.com/office/drawing/2014/main" id="{3CA0DF47-4FFA-4CC3-A996-6D316C4AD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18420" y="3571323"/>
            <a:ext cx="570716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spcBef>
                <a:spcPct val="100000"/>
              </a:spcBef>
              <a:buSzPct val="99000"/>
            </a:pPr>
            <a:r>
              <a:rPr lang="en-US" altLang="en-US"/>
              <a:t>ICS Command Staff</a:t>
            </a:r>
          </a:p>
        </p:txBody>
      </p:sp>
      <p:sp>
        <p:nvSpPr>
          <p:cNvPr id="2" name="Content Placeholder 1"/>
          <p:cNvSpPr>
            <a:spLocks noGrp="1"/>
          </p:cNvSpPr>
          <p:nvPr>
            <p:ph sz="quarter" idx="13"/>
          </p:nvPr>
        </p:nvSpPr>
        <p:spPr/>
        <p:txBody>
          <a:bodyPr>
            <a:normAutofit fontScale="40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Depending upon the size and type of incident or event, the Incident Commander may designate personnel to provide information, safety, and liaison services. In the Incident Command System (ICS), the Command Staff may include: </a:t>
            </a:r>
            <a:endParaRPr lang="en-US" dirty="0">
              <a:effectLst/>
            </a:endParaRPr>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Public Information Officer, </a:t>
            </a:r>
            <a:r>
              <a:rPr lang="en-US" kern="1200" dirty="0">
                <a:latin typeface="Arial" panose="020B0604020202020204" pitchFamily="34" charset="0"/>
                <a:cs typeface="Arial" panose="020B0604020202020204" pitchFamily="34" charset="0"/>
              </a:rPr>
              <a:t>who interfaces with the public and media and/or with other agencies with incident-related information requirements</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Safety Officer, </a:t>
            </a:r>
            <a:r>
              <a:rPr lang="en-US" kern="1200" dirty="0">
                <a:latin typeface="Arial" panose="020B0604020202020204" pitchFamily="34" charset="0"/>
                <a:cs typeface="Arial" panose="020B0604020202020204" pitchFamily="34" charset="0"/>
              </a:rPr>
              <a:t>who monitors incident operations and advises the Incident Commander on all matters relating to safety, including the health and safety of incident management personnel</a:t>
            </a:r>
            <a:endParaRPr lang="en-US" dirty="0"/>
          </a:p>
          <a:p>
            <a:pPr marL="254000" lvl="1" indent="-254000">
              <a:lnSpc>
                <a:spcPct val="120000"/>
              </a:lnSpc>
              <a:spcBef>
                <a:spcPct val="100000"/>
              </a:spcBef>
              <a:buSzPct val="99000"/>
            </a:pPr>
            <a:r>
              <a:rPr lang="en-US" b="1" kern="1200" dirty="0">
                <a:latin typeface="Arial" panose="020B0604020202020204" pitchFamily="34" charset="0"/>
                <a:ea typeface="+mn-ea"/>
                <a:cs typeface="Arial" panose="020B0604020202020204" pitchFamily="34" charset="0"/>
              </a:rPr>
              <a:t>Liaison Officer, </a:t>
            </a:r>
            <a:r>
              <a:rPr lang="en-US" kern="1200" dirty="0">
                <a:latin typeface="Arial" panose="020B0604020202020204" pitchFamily="34" charset="0"/>
                <a:cs typeface="Arial" panose="020B0604020202020204" pitchFamily="34" charset="0"/>
              </a:rPr>
              <a:t>who serves as the Incident Commanders point of contact for representatives of governmental agencies, non-governmental organizations (NGOs), and private-sector organizations</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Incident Commanders may also choose to appoint technical specialists (such as legal, medical, science and technology, or access and functional needs) to act as command advisors.</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Command Staff reports directly to the Incident Commander. In a complex incident, Assistant Officers may be assigned to each of the Command Staff functions. </a:t>
            </a:r>
            <a:endParaRPr lang="en-US" dirty="0"/>
          </a:p>
        </p:txBody>
      </p:sp>
      <p:pic>
        <p:nvPicPr>
          <p:cNvPr id="4" name="Content Placeholder 3" descr="Diagram showing Public Information Officer, Safety Officer, and Liaison Officer Command Staff"/>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478296" y="2012756"/>
            <a:ext cx="2381582" cy="2772162"/>
          </a:xfrm>
        </p:spPr>
      </p:pic>
      <p:sp>
        <p:nvSpPr>
          <p:cNvPr id="5" name="Slide Number Placeholder 4"/>
          <p:cNvSpPr>
            <a:spLocks noGrp="1"/>
          </p:cNvSpPr>
          <p:nvPr>
            <p:ph type="sldNum" sz="quarter" idx="17"/>
          </p:nvPr>
        </p:nvSpPr>
        <p:spPr/>
        <p:txBody>
          <a:bodyPr/>
          <a:lstStyle/>
          <a:p>
            <a:pPr>
              <a:spcBef>
                <a:spcPct val="100000"/>
              </a:spcBef>
              <a:buSzPct val="99000"/>
            </a:pPr>
            <a:fld id="{60CF6C89-CC56-449A-AFD2-83EB4040CB23}" type="slidenum">
              <a:rPr lang="en-US" altLang="en-US" smtClean="0"/>
              <a:pPr>
                <a:spcBef>
                  <a:spcPct val="100000"/>
                </a:spcBef>
                <a:buSzPct val="99000"/>
              </a:pPr>
              <a:t>25</a:t>
            </a:fld>
            <a:endParaRPr lang="en-US" altLang="en-US"/>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spcBef>
                <a:spcPct val="100000"/>
              </a:spcBef>
              <a:buSzPct val="99000"/>
            </a:pPr>
            <a:r>
              <a:rPr lang="en-US" altLang="en-US"/>
              <a:t>Command Staff Overview - Video</a:t>
            </a:r>
          </a:p>
        </p:txBody>
      </p:sp>
      <p:pic>
        <p:nvPicPr>
          <p:cNvPr id="4" name="6064205241532334FBE81308002170F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853119" y="1125706"/>
            <a:ext cx="5437762" cy="407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spcBef>
                <a:spcPct val="100000"/>
              </a:spcBef>
              <a:buSzPct val="99000"/>
            </a:pPr>
            <a:fld id="{767D7F6F-7B32-4E58-BF88-07ECBE3D5E98}" type="slidenum">
              <a:rPr lang="en-US" altLang="en-US" smtClean="0"/>
              <a:pPr>
                <a:spcBef>
                  <a:spcPct val="100000"/>
                </a:spcBef>
                <a:buSzPct val="99000"/>
              </a:pPr>
              <a:t>26</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5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spcBef>
                <a:spcPct val="100000"/>
              </a:spcBef>
              <a:buSzPct val="99000"/>
            </a:pPr>
            <a:r>
              <a:rPr lang="en-US" altLang="en-US" dirty="0"/>
              <a:t>Incident Command &amp; Coordination</a:t>
            </a:r>
          </a:p>
        </p:txBody>
      </p:sp>
      <p:sp>
        <p:nvSpPr>
          <p:cNvPr id="2" name="Content Placeholder 1"/>
          <p:cNvSpPr>
            <a:spLocks noGrp="1"/>
          </p:cNvSpPr>
          <p:nvPr>
            <p:ph sz="quarter" idx="13"/>
          </p:nvPr>
        </p:nvSpPr>
        <p:spPr>
          <a:xfrm>
            <a:off x="457200" y="1182687"/>
            <a:ext cx="8083117" cy="4492625"/>
          </a:xfrm>
        </p:spPr>
        <p:txBody>
          <a:bodyPr>
            <a:noAutofit/>
          </a:bodyPr>
          <a:lstStyle/>
          <a:p>
            <a:pPr>
              <a:spcBef>
                <a:spcPct val="100000"/>
              </a:spcBef>
              <a:buSzPct val="99000"/>
            </a:pPr>
            <a:r>
              <a:rPr lang="en-US" sz="1100" kern="1200" dirty="0">
                <a:latin typeface="Arial" panose="020B0604020202020204" pitchFamily="34" charset="0"/>
                <a:cs typeface="Arial" panose="020B0604020202020204" pitchFamily="34" charset="0"/>
              </a:rPr>
              <a:t>Effective incident management consists of four overarching areas of responsibility: </a:t>
            </a:r>
            <a:endParaRPr lang="en-US" sz="1100" dirty="0"/>
          </a:p>
          <a:p>
            <a:pPr marL="254000" lvl="1" indent="-254000">
              <a:spcBef>
                <a:spcPct val="100000"/>
              </a:spcBef>
              <a:buSzPct val="99000"/>
              <a:buFont typeface="Arial" panose="020B0604020202020204" pitchFamily="34" charset="0"/>
              <a:buAutoNum type="arabicPeriod"/>
            </a:pPr>
            <a:r>
              <a:rPr lang="en-US" sz="1100" kern="1200" dirty="0">
                <a:latin typeface="Arial" panose="020B0604020202020204" pitchFamily="34" charset="0"/>
                <a:cs typeface="Arial" panose="020B0604020202020204" pitchFamily="34" charset="0"/>
              </a:rPr>
              <a:t>Direct tactical response to save lives, stabilize the incident, and protect property and the environment </a:t>
            </a:r>
            <a:endParaRPr lang="en-US" sz="1100" dirty="0"/>
          </a:p>
          <a:p>
            <a:pPr marL="254000" lvl="1" indent="-254000">
              <a:spcBef>
                <a:spcPct val="100000"/>
              </a:spcBef>
              <a:buSzPct val="99000"/>
              <a:buFont typeface="Arial" panose="020B0604020202020204" pitchFamily="34" charset="0"/>
              <a:buAutoNum type="arabicPeriod"/>
            </a:pPr>
            <a:r>
              <a:rPr lang="en-US" sz="1100" kern="1200" dirty="0">
                <a:latin typeface="Arial" panose="020B0604020202020204" pitchFamily="34" charset="0"/>
                <a:cs typeface="Arial" panose="020B0604020202020204" pitchFamily="34" charset="0"/>
              </a:rPr>
              <a:t>Incident support through resource acquisition, information gathering, and interagency coordination </a:t>
            </a:r>
            <a:endParaRPr lang="en-US" sz="1100" dirty="0"/>
          </a:p>
          <a:p>
            <a:pPr marL="254000" lvl="1" indent="-254000">
              <a:spcBef>
                <a:spcPct val="100000"/>
              </a:spcBef>
              <a:buSzPct val="99000"/>
              <a:buFont typeface="Arial" panose="020B0604020202020204" pitchFamily="34" charset="0"/>
              <a:buAutoNum type="arabicPeriod"/>
            </a:pPr>
            <a:r>
              <a:rPr lang="en-US" sz="1100" kern="1200" dirty="0">
                <a:latin typeface="Arial" panose="020B0604020202020204" pitchFamily="34" charset="0"/>
                <a:cs typeface="Arial" panose="020B0604020202020204" pitchFamily="34" charset="0"/>
              </a:rPr>
              <a:t>Policy guidance and senior level decision making</a:t>
            </a:r>
            <a:endParaRPr lang="en-US" sz="1100" dirty="0"/>
          </a:p>
          <a:p>
            <a:pPr marL="254000" lvl="1" indent="-254000">
              <a:spcBef>
                <a:spcPct val="100000"/>
              </a:spcBef>
              <a:buSzPct val="99000"/>
              <a:buFont typeface="Arial" panose="020B0604020202020204" pitchFamily="34" charset="0"/>
              <a:buAutoNum type="arabicPeriod"/>
            </a:pPr>
            <a:r>
              <a:rPr lang="en-US" sz="1100" kern="1200" dirty="0">
                <a:latin typeface="Arial" panose="020B0604020202020204" pitchFamily="34" charset="0"/>
                <a:cs typeface="Arial" panose="020B0604020202020204" pitchFamily="34" charset="0"/>
              </a:rPr>
              <a:t>Outreach and communication with the media and public to keep them informed about the incident </a:t>
            </a:r>
            <a:endParaRPr lang="en-US" sz="1100" dirty="0"/>
          </a:p>
          <a:p>
            <a:pPr>
              <a:spcBef>
                <a:spcPct val="100000"/>
              </a:spcBef>
              <a:buSzPct val="99000"/>
            </a:pPr>
            <a:r>
              <a:rPr lang="en-US" sz="1100" kern="1200" dirty="0">
                <a:latin typeface="Arial" panose="020B0604020202020204" pitchFamily="34" charset="0"/>
                <a:cs typeface="Arial" panose="020B0604020202020204" pitchFamily="34" charset="0"/>
              </a:rPr>
              <a:t>These objectives are accomplished using the Incident Command System (ICS), Emergency Operations Centers (EOCs), Multi-agency Coordination (MAC) Groups, and the Joint Information System (JIS), respectively. </a:t>
            </a:r>
            <a:endParaRPr lang="en-US" sz="1100" dirty="0"/>
          </a:p>
          <a:p>
            <a:pPr>
              <a:spcBef>
                <a:spcPct val="100000"/>
              </a:spcBef>
              <a:buSzPct val="99000"/>
            </a:pPr>
            <a:r>
              <a:rPr lang="en-US" sz="1100" kern="1200" dirty="0">
                <a:latin typeface="Arial" panose="020B0604020202020204" pitchFamily="34" charset="0"/>
                <a:cs typeface="Arial" panose="020B0604020202020204" pitchFamily="34" charset="0"/>
              </a:rPr>
              <a:t>Incident Coordination involves the activities that ensure the onsite Incident Command System (ICS) organization receives the information, resources, and support needed to achieve those incident objectives. Examples of coordination activities include: </a:t>
            </a:r>
            <a:endParaRPr lang="en-US" sz="1100" dirty="0">
              <a:effectLst/>
            </a:endParaRPr>
          </a:p>
          <a:p>
            <a:pPr marL="254000" lvl="1" indent="-254000">
              <a:spcBef>
                <a:spcPct val="100000"/>
              </a:spcBef>
              <a:buSzPct val="99000"/>
            </a:pPr>
            <a:r>
              <a:rPr lang="en-US" sz="1100" kern="1200" dirty="0">
                <a:latin typeface="Arial" panose="020B0604020202020204" pitchFamily="34" charset="0"/>
                <a:cs typeface="Arial" panose="020B0604020202020204" pitchFamily="34" charset="0"/>
              </a:rPr>
              <a:t>Establishing policy based on interactions with agency executives, other agencies, and stakeholders</a:t>
            </a:r>
            <a:endParaRPr lang="en-US" sz="1100" dirty="0"/>
          </a:p>
          <a:p>
            <a:pPr marL="254000" lvl="1" indent="-254000">
              <a:spcBef>
                <a:spcPct val="100000"/>
              </a:spcBef>
              <a:buSzPct val="99000"/>
            </a:pPr>
            <a:r>
              <a:rPr lang="en-US" sz="1100" kern="1200" dirty="0">
                <a:latin typeface="Arial" panose="020B0604020202020204" pitchFamily="34" charset="0"/>
                <a:cs typeface="Arial" panose="020B0604020202020204" pitchFamily="34" charset="0"/>
              </a:rPr>
              <a:t>Collecting, analyzing, and disseminating information to support the establishment of shared situational awareness</a:t>
            </a:r>
            <a:endParaRPr lang="en-US" sz="1100" dirty="0">
              <a:effectLst/>
            </a:endParaRPr>
          </a:p>
          <a:p>
            <a:pPr marL="254000" lvl="1" indent="-254000">
              <a:spcBef>
                <a:spcPct val="100000"/>
              </a:spcBef>
              <a:buSzPct val="99000"/>
            </a:pPr>
            <a:r>
              <a:rPr lang="en-US" sz="1100" kern="1200" dirty="0">
                <a:latin typeface="Arial" panose="020B0604020202020204" pitchFamily="34" charset="0"/>
                <a:cs typeface="Arial" panose="020B0604020202020204" pitchFamily="34" charset="0"/>
              </a:rPr>
              <a:t>Establishing priorities among incidents and resolving critical resource issues</a:t>
            </a:r>
            <a:endParaRPr lang="en-US" sz="1100" dirty="0">
              <a:effectLst/>
            </a:endParaRPr>
          </a:p>
          <a:p>
            <a:pPr marL="254000" lvl="1" indent="-254000">
              <a:spcBef>
                <a:spcPct val="100000"/>
              </a:spcBef>
              <a:buSzPct val="99000"/>
            </a:pPr>
            <a:r>
              <a:rPr lang="en-US" sz="1100" kern="1200" dirty="0">
                <a:latin typeface="Arial" panose="020B0604020202020204" pitchFamily="34" charset="0"/>
                <a:cs typeface="Arial" panose="020B0604020202020204" pitchFamily="34" charset="0"/>
              </a:rPr>
              <a:t>Facilitating logistics support and resource tracking</a:t>
            </a:r>
            <a:endParaRPr lang="en-US" sz="1100" dirty="0">
              <a:effectLst/>
            </a:endParaRPr>
          </a:p>
          <a:p>
            <a:pPr marL="254000" lvl="1" indent="-254000">
              <a:spcBef>
                <a:spcPct val="100000"/>
              </a:spcBef>
              <a:buSzPct val="99000"/>
            </a:pPr>
            <a:r>
              <a:rPr lang="en-US" sz="1100" kern="1200" dirty="0">
                <a:latin typeface="Arial" panose="020B0604020202020204" pitchFamily="34" charset="0"/>
                <a:cs typeface="Arial" panose="020B0604020202020204" pitchFamily="34" charset="0"/>
              </a:rPr>
              <a:t>Synchronizing public information messages to ensure that everyone is speaking with one voice</a:t>
            </a:r>
            <a:endParaRPr lang="en-US" sz="1100" dirty="0"/>
          </a:p>
        </p:txBody>
      </p:sp>
      <p:sp>
        <p:nvSpPr>
          <p:cNvPr id="5" name="Slide Number Placeholder 4"/>
          <p:cNvSpPr>
            <a:spLocks noGrp="1"/>
          </p:cNvSpPr>
          <p:nvPr>
            <p:ph type="sldNum" sz="quarter" idx="17"/>
          </p:nvPr>
        </p:nvSpPr>
        <p:spPr/>
        <p:txBody>
          <a:bodyPr/>
          <a:lstStyle/>
          <a:p>
            <a:pPr>
              <a:spcBef>
                <a:spcPct val="100000"/>
              </a:spcBef>
              <a:buSzPct val="99000"/>
            </a:pPr>
            <a:fld id="{60CF6C89-CC56-449A-AFD2-83EB4040CB23}" type="slidenum">
              <a:rPr lang="en-US" altLang="en-US" smtClean="0"/>
              <a:pPr>
                <a:spcBef>
                  <a:spcPct val="100000"/>
                </a:spcBef>
                <a:buSzPct val="99000"/>
              </a:pPr>
              <a:t>27</a:t>
            </a:fld>
            <a:endParaRPr lang="en-US" altLang="en-US"/>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spcBef>
                <a:spcPct val="100000"/>
              </a:spcBef>
              <a:buSzPct val="99000"/>
            </a:pPr>
            <a:r>
              <a:rPr lang="en-US" altLang="en-US" dirty="0"/>
              <a:t>EOC &amp; JIC Roles</a:t>
            </a:r>
          </a:p>
        </p:txBody>
      </p:sp>
      <p:sp>
        <p:nvSpPr>
          <p:cNvPr id="2" name="Content Placeholder 1"/>
          <p:cNvSpPr>
            <a:spLocks noGrp="1"/>
          </p:cNvSpPr>
          <p:nvPr>
            <p:ph sz="quarter" idx="13"/>
          </p:nvPr>
        </p:nvSpPr>
        <p:spPr>
          <a:xfrm>
            <a:off x="457200" y="1153077"/>
            <a:ext cx="8074241" cy="4492625"/>
          </a:xfrm>
        </p:spPr>
        <p:txBody>
          <a:bodyPr>
            <a:normAutofit fontScale="40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Jurisdictions and organizations across the Nation use </a:t>
            </a:r>
            <a:r>
              <a:rPr lang="en-US" b="1" kern="1200" dirty="0">
                <a:latin typeface="Arial" panose="020B0604020202020204" pitchFamily="34" charset="0"/>
                <a:cs typeface="Arial" panose="020B0604020202020204" pitchFamily="34" charset="0"/>
              </a:rPr>
              <a:t>Emergency Operations Centers (EOCs)</a:t>
            </a:r>
            <a:r>
              <a:rPr lang="en-US" kern="1200" dirty="0">
                <a:latin typeface="Arial" panose="020B0604020202020204" pitchFamily="34" charset="0"/>
                <a:cs typeface="Arial" panose="020B0604020202020204" pitchFamily="34" charset="0"/>
              </a:rPr>
              <a:t> as an element of their emergency management programs.  Typically, an EOC supports the on-scene response by relieving the Incident Commander of the burden of external coordination and the responsibility for securing additional resources.  An EOC is: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 physical or virtual location where staff from multiple agencies come together to address imminent threats and hazards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Staffed with personnel trained for, and authorized to, represent their agency/discipline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Equipped with mechanisms for communicating with the incident site</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Providing support to the incident by obtaining resources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Applicable at different levels of government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 Another coordination entity is the </a:t>
            </a:r>
            <a:r>
              <a:rPr lang="en-US" b="1" kern="1200" dirty="0">
                <a:latin typeface="Arial" panose="020B0604020202020204" pitchFamily="34" charset="0"/>
                <a:cs typeface="Arial" panose="020B0604020202020204" pitchFamily="34" charset="0"/>
              </a:rPr>
              <a:t>Joint Information Center (JIC)</a:t>
            </a:r>
            <a:r>
              <a:rPr lang="en-US" kern="1200" dirty="0">
                <a:latin typeface="Arial" panose="020B0604020202020204" pitchFamily="34" charset="0"/>
                <a:cs typeface="Arial" panose="020B0604020202020204" pitchFamily="34" charset="0"/>
              </a:rPr>
              <a:t>. The JIC: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May be established to coordinate all incident-related public information activities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Serves as the central point of contact for all news media-when possible, public information officials from all participating agencies should co-locate at the JIC</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JICs may be established at various levels of government and at incident sites. Depending on your role in the incident, you may need to direct individuals or organizations to the JIC to obtain information. </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60CF6C89-CC56-449A-AFD2-83EB4040CB23}" type="slidenum">
              <a:rPr lang="en-US" altLang="en-US" smtClean="0"/>
              <a:pPr>
                <a:spcBef>
                  <a:spcPct val="100000"/>
                </a:spcBef>
                <a:buSzPct val="99000"/>
              </a:pPr>
              <a:t>28</a:t>
            </a:fld>
            <a:endParaRPr lang="en-US" altLang="en-US"/>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spcBef>
                <a:spcPct val="100000"/>
              </a:spcBef>
              <a:buSzPct val="99000"/>
            </a:pPr>
            <a:r>
              <a:rPr lang="en-US" altLang="en-US" dirty="0"/>
              <a:t>Unit 4:  General Staff</a:t>
            </a:r>
          </a:p>
        </p:txBody>
      </p:sp>
      <p:sp>
        <p:nvSpPr>
          <p:cNvPr id="2" name="Content Placeholder 1"/>
          <p:cNvSpPr>
            <a:spLocks noGrp="1"/>
          </p:cNvSpPr>
          <p:nvPr>
            <p:ph sz="quarter" idx="13"/>
          </p:nvPr>
        </p:nvSpPr>
        <p:spPr/>
        <p:txBody>
          <a:bodyPr>
            <a:normAutofit fontScale="77500" lnSpcReduction="20000"/>
          </a:bodyPr>
          <a:lstStyle/>
          <a:p>
            <a:pPr>
              <a:spcBef>
                <a:spcPct val="100000"/>
              </a:spcBef>
              <a:buSzPct val="99000"/>
            </a:pPr>
            <a:r>
              <a:rPr lang="en-US" kern="1200" dirty="0">
                <a:latin typeface="Arial" panose="020B0604020202020204" pitchFamily="34" charset="0"/>
                <a:cs typeface="Arial" panose="020B0604020202020204" pitchFamily="34" charset="0"/>
              </a:rPr>
              <a:t>To maintain span of control, the Incident Commander may establish any or all of the following four sections: Operations, Planning, Logistics, and Finance/Administration.</a:t>
            </a:r>
          </a:p>
          <a:p>
            <a:pPr>
              <a:spcBef>
                <a:spcPct val="100000"/>
              </a:spcBef>
              <a:buSzPct val="99000"/>
            </a:pPr>
            <a:r>
              <a:rPr lang="en-US" kern="1200" dirty="0">
                <a:latin typeface="Arial" panose="020B0604020202020204" pitchFamily="34" charset="0"/>
                <a:cs typeface="Arial" panose="020B0604020202020204" pitchFamily="34" charset="0"/>
              </a:rPr>
              <a:t>In an expanding incident, the Incident Commander first establishes the Operations Section. The remaining sections are established as needed to support the operation. </a:t>
            </a:r>
            <a:endParaRPr lang="en-US" dirty="0"/>
          </a:p>
          <a:p>
            <a:pPr>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29</a:t>
            </a:fld>
            <a:endParaRPr lang="en-US" altLang="en-US"/>
          </a:p>
        </p:txBody>
      </p:sp>
      <p:pic>
        <p:nvPicPr>
          <p:cNvPr id="7" name="Content Placeholder 3" descr="Incident Command System organization chart. Top level is Incident Commander. Next level down is Operations Section, Planning Section, Logistics Section, Finance/Administration Section.  Dotted line around Planning Section, Logistics Section, and Finance/Administration Section, labeled &quot;Activated as needed to support the incident response.&quot; Arrow pointing to Operations Section, labeled &quot;Directs all responses/tactical actions to achieve the incident objectives.&quot;">
            <a:extLst>
              <a:ext uri="{FF2B5EF4-FFF2-40B4-BE49-F238E27FC236}">
                <a16:creationId xmlns:a16="http://schemas.microsoft.com/office/drawing/2014/main" id="{A049A76A-EC95-43C9-9948-D137CA4857C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653330" y="3471863"/>
            <a:ext cx="5837340" cy="2173287"/>
          </a:xfrm>
        </p:spPr>
      </p:pic>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spcBef>
                <a:spcPct val="100000"/>
              </a:spcBef>
              <a:buSzPct val="99000"/>
            </a:pPr>
            <a:r>
              <a:rPr lang="en-US" altLang="en-US" dirty="0"/>
              <a:t>Whole Community Approach</a:t>
            </a:r>
          </a:p>
        </p:txBody>
      </p:sp>
      <p:sp>
        <p:nvSpPr>
          <p:cNvPr id="2" name="Content Placeholder 1"/>
          <p:cNvSpPr>
            <a:spLocks noGrp="1"/>
          </p:cNvSpPr>
          <p:nvPr>
            <p:ph sz="quarter" idx="13"/>
          </p:nvPr>
        </p:nvSpPr>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Federal Government is only one part of the whole community that must be involved in preparing for, protecting against, responding to, recovering from, and mitigating any and all incidents</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a:t>
            </a:r>
            <a:r>
              <a:rPr lang="en-US" b="1" kern="1200" dirty="0">
                <a:latin typeface="Arial" panose="020B0604020202020204" pitchFamily="34" charset="0"/>
                <a:cs typeface="Arial" panose="020B0604020202020204" pitchFamily="34" charset="0"/>
              </a:rPr>
              <a:t>Whole Community</a:t>
            </a:r>
            <a:r>
              <a:rPr lang="en-US" kern="1200" dirty="0">
                <a:latin typeface="Arial" panose="020B0604020202020204" pitchFamily="34" charset="0"/>
                <a:cs typeface="Arial" panose="020B0604020202020204" pitchFamily="34" charset="0"/>
              </a:rPr>
              <a:t> approach ensures solutions are implemented and resources used efficiently from those in all levels of government as well as non-governmental and private-sector organizations in fields such as transportation, health care, schools, public works, communications, agriculture, chemical/nuclear, and more. </a:t>
            </a:r>
            <a:endParaRPr lang="en-US" dirty="0"/>
          </a:p>
        </p:txBody>
      </p:sp>
      <p:pic>
        <p:nvPicPr>
          <p:cNvPr id="4" name="Content Placeholder 3" descr="Smaller circles within a larger circle. Small circles are labeled State Governments, Non Government Organizations, Local Government, Private Sector Organizations, Faith Based Groups."/>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373506" y="2103256"/>
            <a:ext cx="2591162" cy="2591162"/>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3</a:t>
            </a:fld>
            <a:endParaRPr lang="en-US" altLang="en-US"/>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spcBef>
                <a:spcPct val="100000"/>
              </a:spcBef>
              <a:buSzPct val="99000"/>
            </a:pPr>
            <a:r>
              <a:rPr lang="en-US" altLang="en-US"/>
              <a:t>General Staff Overview Video</a:t>
            </a:r>
          </a:p>
        </p:txBody>
      </p:sp>
      <p:pic>
        <p:nvPicPr>
          <p:cNvPr id="4" name="7E71205241532337A60313080021A38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823936" y="1067341"/>
            <a:ext cx="5496128" cy="412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30</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4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spcBef>
                <a:spcPct val="100000"/>
              </a:spcBef>
              <a:buSzPct val="99000"/>
            </a:pPr>
            <a:r>
              <a:rPr lang="en-US" altLang="en-US"/>
              <a:t>Operations Section</a:t>
            </a:r>
          </a:p>
        </p:txBody>
      </p:sp>
      <p:sp>
        <p:nvSpPr>
          <p:cNvPr id="2" name="Content Placeholder 1"/>
          <p:cNvSpPr>
            <a:spLocks noGrp="1"/>
          </p:cNvSpPr>
          <p:nvPr>
            <p:ph sz="quarter" idx="13"/>
          </p:nvPr>
        </p:nvSpPr>
        <p:spPr>
          <a:xfrm>
            <a:off x="457200" y="1153077"/>
            <a:ext cx="8074241" cy="4492625"/>
          </a:xfrm>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determines whether there is a need for an Operations Section.  If no Operations Section is established, the Incident Commander will perform all operations functions, otherwise they will designate an Operations Section Chief.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Operations Section Chief activates any additional staffing needed. When the Operations Section Chief is designated, the staging and management of operational resources moves from the Incident Command to Operations.</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major activities of the Operations Section may include: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Implementing strategies and developing tactics to carry out the incident objectives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Directing the management of all tactical activities on behalf of the Incident Commander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Supporting the development of the Incident Action Plan to ensure it accurately reflects current operations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Organizing, assigning, and supervising the tactical response resources</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31</a:t>
            </a:fld>
            <a:endParaRPr lang="en-US" altLang="en-US"/>
          </a:p>
        </p:txBody>
      </p:sp>
      <p:pic>
        <p:nvPicPr>
          <p:cNvPr id="7" name="Content Placeholder 3" descr="Incident Command System organization chart. Top level is Incident Commander. Next level down is Operations Section, Planning Section, Logistics Section, Finance/Administration Section. Operations Section is highlighted.">
            <a:extLst>
              <a:ext uri="{FF2B5EF4-FFF2-40B4-BE49-F238E27FC236}">
                <a16:creationId xmlns:a16="http://schemas.microsoft.com/office/drawing/2014/main" id="{6DBE4295-8909-4FC0-93C6-123C876B293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655075" y="146680"/>
            <a:ext cx="3031725" cy="769592"/>
          </a:xfrm>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spcBef>
                <a:spcPct val="100000"/>
              </a:spcBef>
              <a:buSzPct val="99000"/>
            </a:pPr>
            <a:r>
              <a:rPr lang="en-US" altLang="en-US"/>
              <a:t>Planning Section</a:t>
            </a:r>
          </a:p>
        </p:txBody>
      </p:sp>
      <p:sp>
        <p:nvSpPr>
          <p:cNvPr id="2" name="Content Placeholder 1"/>
          <p:cNvSpPr>
            <a:spLocks noGrp="1"/>
          </p:cNvSpPr>
          <p:nvPr>
            <p:ph sz="quarter" idx="13"/>
          </p:nvPr>
        </p:nvSpPr>
        <p:spPr>
          <a:xfrm>
            <a:off x="457200" y="1153077"/>
            <a:ext cx="8074241" cy="4492625"/>
          </a:xfrm>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Planning Section Chief is designated only after the Incident Commander determines there is a need for a Planning Section.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It is up to the Planning Section Chief to activate any additional staffing needed.</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will perform all planning functions if no Planning Section is established.</a:t>
            </a: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major activities of the Planning Section may include: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Preparing and documenting Incident Action Plans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Managing information and maintaining situational awareness for the incident</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Tracking resources assigned to the incident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Maintaining incident documentation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Developing plans for demobilization</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32</a:t>
            </a:fld>
            <a:endParaRPr lang="en-US" altLang="en-US"/>
          </a:p>
        </p:txBody>
      </p:sp>
      <p:pic>
        <p:nvPicPr>
          <p:cNvPr id="6" name="Content Placeholder 3" descr="Incident Command System organization chart. Top level is Incident Commander. Next level down is Operations Section, Planning Section, Logistics Section, Finance/Administration Section. Planning Section is highlighted.">
            <a:extLst>
              <a:ext uri="{FF2B5EF4-FFF2-40B4-BE49-F238E27FC236}">
                <a16:creationId xmlns:a16="http://schemas.microsoft.com/office/drawing/2014/main" id="{D5708C4A-45EF-4939-A349-8C8C936DB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650992" y="149378"/>
            <a:ext cx="3035808" cy="77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spcBef>
                <a:spcPct val="100000"/>
              </a:spcBef>
              <a:buSzPct val="99000"/>
            </a:pPr>
            <a:r>
              <a:rPr lang="en-US" altLang="en-US"/>
              <a:t>Logistics Section</a:t>
            </a:r>
          </a:p>
        </p:txBody>
      </p:sp>
      <p:sp>
        <p:nvSpPr>
          <p:cNvPr id="2" name="Content Placeholder 1"/>
          <p:cNvSpPr>
            <a:spLocks noGrp="1"/>
          </p:cNvSpPr>
          <p:nvPr>
            <p:ph sz="quarter" idx="13"/>
          </p:nvPr>
        </p:nvSpPr>
        <p:spPr>
          <a:xfrm>
            <a:off x="457200" y="1153077"/>
            <a:ext cx="8091996" cy="4492625"/>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Logistics Section Chief is designated only after the Incident Commander determines whether there is a need for a Logistics Section.</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It is up to the Logistics Section Chief to activate any additional staffing that is needed.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will perform all logistics functions if no Logistics Section is established.</a:t>
            </a: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Logistics Section is responsible for all services and support needs, including: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Ordering, obtaining, maintaining, and accounting for essential personnel, equipment, and supplies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Providing communication planning and resources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Setting up food services for responders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Setting up and maintaining incident facilities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Providing support transportation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Providing medical services to incident personnel</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33</a:t>
            </a:fld>
            <a:endParaRPr lang="en-US" altLang="en-US"/>
          </a:p>
        </p:txBody>
      </p:sp>
      <p:pic>
        <p:nvPicPr>
          <p:cNvPr id="6" name="Content Placeholder 3" descr="Incident Command System organization chart. Top level is Incident Commander. Next level down is Operations Section, Planning Section, Logistics Section, Finance/Administration Section. Logistics Section is highlighted.">
            <a:extLst>
              <a:ext uri="{FF2B5EF4-FFF2-40B4-BE49-F238E27FC236}">
                <a16:creationId xmlns:a16="http://schemas.microsoft.com/office/drawing/2014/main" id="{3AC42607-3639-4A8C-9038-DF17300CB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650992" y="149379"/>
            <a:ext cx="3035808" cy="77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spcBef>
                <a:spcPct val="100000"/>
              </a:spcBef>
              <a:buSzPct val="99000"/>
            </a:pPr>
            <a:r>
              <a:rPr lang="en-US" altLang="en-US" dirty="0"/>
              <a:t>Finance/Admin Section</a:t>
            </a:r>
          </a:p>
        </p:txBody>
      </p:sp>
      <p:sp>
        <p:nvSpPr>
          <p:cNvPr id="2" name="Content Placeholder 1"/>
          <p:cNvSpPr>
            <a:spLocks noGrp="1"/>
          </p:cNvSpPr>
          <p:nvPr>
            <p:ph sz="quarter" idx="13"/>
          </p:nvPr>
        </p:nvSpPr>
        <p:spPr>
          <a:xfrm>
            <a:off x="457200" y="1153077"/>
            <a:ext cx="8074241" cy="4492625"/>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Commander determines whether there is a need for a Finance/Administration Section at the incident.  If so, the Incident Commander will designate an individual to fill the position of the Finance/Administration Section Chief.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Time, Compensation/Claims, Cost, and Procurement Units may be established within this section. </a:t>
            </a: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Finance/Administration Section is set up for any incident that requires incident-specific financial management. The Finance/Administration Section is responsible for: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Contract negotiation and monitoring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Timekeeping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Cost analysis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Compensation for injury or damage to property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Documentation for reimbursement (e.g., under mutual aid agreements and assistance agreements)</a:t>
            </a:r>
            <a:endParaRPr lang="en-US" dirty="0"/>
          </a:p>
          <a:p>
            <a:pPr>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34</a:t>
            </a:fld>
            <a:endParaRPr lang="en-US" altLang="en-US"/>
          </a:p>
        </p:txBody>
      </p:sp>
      <p:pic>
        <p:nvPicPr>
          <p:cNvPr id="6" name="Content Placeholder 3" descr="Incident Command System organization chart. Top level is Incident Commander. Next level down is Operations Section, Planning Section, Logistics Section, Finance/Administration Section. Finance/Administration Section is highlighted.">
            <a:extLst>
              <a:ext uri="{FF2B5EF4-FFF2-40B4-BE49-F238E27FC236}">
                <a16:creationId xmlns:a16="http://schemas.microsoft.com/office/drawing/2014/main" id="{251DB1C8-B09F-451B-9EF4-FDBB18861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650992" y="150761"/>
            <a:ext cx="3035808" cy="77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spcBef>
                <a:spcPct val="100000"/>
              </a:spcBef>
              <a:buSzPct val="99000"/>
            </a:pPr>
            <a:r>
              <a:rPr lang="en-US" altLang="en-US"/>
              <a:t>Course Summary</a:t>
            </a:r>
          </a:p>
        </p:txBody>
      </p:sp>
      <p:sp>
        <p:nvSpPr>
          <p:cNvPr id="2" name="Content Placeholder 1"/>
          <p:cNvSpPr>
            <a:spLocks noGrp="1"/>
          </p:cNvSpPr>
          <p:nvPr>
            <p:ph idx="1"/>
          </p:nvPr>
        </p:nvSpPr>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This has been a fast and furious overview of the IS-100c course “Introduction to the Incident Command System (ICS).”</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After studying the course in-depth and on-line, you should be able to:</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Explain the principles and basic structure of the Incident Command System (ICS).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Describe the NIMS Management Characteristics that are the foundation of ICS.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Describe the ICS functional areas and the roles of the Incident Commander and Command Staff.</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Describe the General Staff roles within ICS.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Identify how NIMS management characteristics apply to ICS for a variety of roles and discipline areas.</a:t>
            </a:r>
            <a:endParaRPr lang="en-US" dirty="0"/>
          </a:p>
        </p:txBody>
      </p:sp>
      <p:sp>
        <p:nvSpPr>
          <p:cNvPr id="3" name="Slide Number Placeholder 2"/>
          <p:cNvSpPr>
            <a:spLocks noGrp="1"/>
          </p:cNvSpPr>
          <p:nvPr>
            <p:ph type="sldNum" sz="quarter" idx="11"/>
          </p:nvPr>
        </p:nvSpPr>
        <p:spPr/>
        <p:txBody>
          <a:bodyPr/>
          <a:lstStyle/>
          <a:p>
            <a:pPr>
              <a:spcBef>
                <a:spcPct val="100000"/>
              </a:spcBef>
              <a:buSzPct val="99000"/>
            </a:pPr>
            <a:fld id="{B2F0E683-AF95-4B14-A2FA-F66FDB1304F3}" type="slidenum">
              <a:rPr lang="en-US" altLang="en-US" smtClean="0"/>
              <a:pPr>
                <a:spcBef>
                  <a:spcPct val="100000"/>
                </a:spcBef>
                <a:buSzPct val="99000"/>
              </a:pPr>
              <a:t>35</a:t>
            </a:fld>
            <a:endParaRPr lang="en-US" altLang="en-US"/>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spcBef>
                <a:spcPct val="100000"/>
              </a:spcBef>
              <a:buSzPct val="99000"/>
            </a:pPr>
            <a:r>
              <a:rPr lang="en-US" altLang="en-US"/>
              <a:t>IS-100.c Final Exam Instructions</a:t>
            </a:r>
          </a:p>
        </p:txBody>
      </p:sp>
      <p:sp>
        <p:nvSpPr>
          <p:cNvPr id="2" name="Content Placeholder 1"/>
          <p:cNvSpPr>
            <a:spLocks noGrp="1"/>
          </p:cNvSpPr>
          <p:nvPr>
            <p:ph idx="1"/>
          </p:nvPr>
        </p:nvSpPr>
        <p:spPr/>
        <p:txBody>
          <a:bodyPr>
            <a:normAutofit fontScale="62500" lnSpcReduction="20000"/>
          </a:bodyPr>
          <a:lstStyle/>
          <a:p>
            <a:pPr marL="254000" lvl="1" indent="-254000">
              <a:lnSpc>
                <a:spcPct val="120000"/>
              </a:lnSpc>
              <a:spcBef>
                <a:spcPct val="100000"/>
              </a:spcBef>
              <a:buSzPct val="99000"/>
              <a:buFont typeface="Arial" panose="020B0604020202020204" pitchFamily="34" charset="0"/>
              <a:buAutoNum type="arabicPeriod"/>
            </a:pPr>
            <a:r>
              <a:rPr lang="en-US" kern="1200" dirty="0">
                <a:latin typeface="Arial" panose="020B0604020202020204" pitchFamily="34" charset="0"/>
                <a:cs typeface="Arial" panose="020B0604020202020204" pitchFamily="34" charset="0"/>
              </a:rPr>
              <a:t>When taking the test online </a:t>
            </a:r>
            <a:endParaRPr lang="en-US" dirty="0"/>
          </a:p>
          <a:p>
            <a:pPr marL="1828800" lvl="2" indent="-228600">
              <a:lnSpc>
                <a:spcPct val="120000"/>
              </a:lnSpc>
              <a:spcBef>
                <a:spcPct val="100000"/>
              </a:spcBef>
              <a:buSzPct val="99000"/>
            </a:pPr>
            <a:r>
              <a:rPr lang="en-US" kern="1200" dirty="0">
                <a:latin typeface="Arial" panose="020B0604020202020204" pitchFamily="34" charset="0"/>
                <a:ea typeface="+mn-ea"/>
                <a:cs typeface="Arial" panose="020B0604020202020204" pitchFamily="34" charset="0"/>
              </a:rPr>
              <a:t>Go to </a:t>
            </a:r>
            <a:r>
              <a:rPr lang="en-US" kern="1200" dirty="0">
                <a:latin typeface="Arial" panose="020B0604020202020204" pitchFamily="34" charset="0"/>
                <a:ea typeface="+mn-ea"/>
                <a:cs typeface="Arial" panose="020B0604020202020204" pitchFamily="34" charset="0"/>
                <a:hlinkClick r:id="rId2"/>
              </a:rPr>
              <a:t>http://training.fema.gov/IS/crslist.asp</a:t>
            </a:r>
            <a:r>
              <a:rPr lang="en-US" kern="1200" dirty="0">
                <a:latin typeface="Arial" panose="020B0604020202020204" pitchFamily="34" charset="0"/>
                <a:ea typeface="+mn-ea"/>
                <a:cs typeface="Arial" panose="020B0604020202020204" pitchFamily="34" charset="0"/>
              </a:rPr>
              <a:t> </a:t>
            </a:r>
            <a:r>
              <a:rPr lang="en-US" kern="1200" dirty="0">
                <a:latin typeface="Arial" panose="020B0604020202020204" pitchFamily="34" charset="0"/>
                <a:cs typeface="Arial" panose="020B0604020202020204" pitchFamily="34" charset="0"/>
              </a:rPr>
              <a:t>and click on the link for IS-0100.c.</a:t>
            </a:r>
            <a:endParaRPr lang="en-US" dirty="0"/>
          </a:p>
          <a:p>
            <a:pPr marL="1828800" lvl="2" indent="-228600">
              <a:lnSpc>
                <a:spcPct val="120000"/>
              </a:lnSpc>
              <a:spcBef>
                <a:spcPct val="100000"/>
              </a:spcBef>
              <a:buSzPct val="99000"/>
            </a:pPr>
            <a:r>
              <a:rPr lang="en-US" kern="1200" dirty="0">
                <a:latin typeface="Arial" panose="020B0604020202020204" pitchFamily="34" charset="0"/>
                <a:cs typeface="Arial" panose="020B0604020202020204" pitchFamily="34" charset="0"/>
              </a:rPr>
              <a:t>Click on "Take Final Exam."</a:t>
            </a:r>
            <a:endParaRPr lang="en-US" dirty="0"/>
          </a:p>
          <a:p>
            <a:pPr marL="1828800" lvl="2" indent="-228600">
              <a:lnSpc>
                <a:spcPct val="120000"/>
              </a:lnSpc>
              <a:spcBef>
                <a:spcPct val="100000"/>
              </a:spcBef>
              <a:buSzPct val="99000"/>
            </a:pPr>
            <a:r>
              <a:rPr lang="en-US" kern="1200" dirty="0">
                <a:latin typeface="Arial" panose="020B0604020202020204" pitchFamily="34" charset="0"/>
                <a:cs typeface="Arial" panose="020B0604020202020204" pitchFamily="34" charset="0"/>
              </a:rPr>
              <a:t>Read each item carefully. </a:t>
            </a:r>
            <a:endParaRPr lang="en-US" dirty="0"/>
          </a:p>
          <a:p>
            <a:pPr marL="1828800" lvl="2" indent="-228600">
              <a:lnSpc>
                <a:spcPct val="120000"/>
              </a:lnSpc>
              <a:spcBef>
                <a:spcPct val="100000"/>
              </a:spcBef>
              <a:buSzPct val="99000"/>
            </a:pPr>
            <a:r>
              <a:rPr lang="en-US" kern="1200" dirty="0">
                <a:latin typeface="Arial" panose="020B0604020202020204" pitchFamily="34" charset="0"/>
                <a:cs typeface="Arial" panose="020B0604020202020204" pitchFamily="34" charset="0"/>
              </a:rPr>
              <a:t>Check your work before submitting your answers. </a:t>
            </a:r>
            <a:endParaRPr lang="en-US" dirty="0"/>
          </a:p>
          <a:p>
            <a:pPr>
              <a:spcBef>
                <a:spcPct val="100000"/>
              </a:spcBef>
              <a:buSzPct val="99000"/>
            </a:pPr>
            <a:r>
              <a:rPr lang="en-US" kern="1200" dirty="0">
                <a:latin typeface="Arial" panose="020B0604020202020204" pitchFamily="34" charset="0"/>
                <a:cs typeface="Arial" panose="020B0604020202020204" pitchFamily="34" charset="0"/>
              </a:rPr>
              <a:t>To receive a certificate of completion, you must take the multiple-choice Final Exam and score at least 75 percent on the test. </a:t>
            </a:r>
            <a:endParaRPr lang="en-US" dirty="0"/>
          </a:p>
          <a:p>
            <a:pPr>
              <a:spcBef>
                <a:spcPct val="100000"/>
              </a:spcBef>
              <a:buSzPct val="99000"/>
            </a:pPr>
            <a:r>
              <a:rPr lang="en-US" kern="1200" dirty="0">
                <a:latin typeface="Arial" panose="020B0604020202020204" pitchFamily="34" charset="0"/>
                <a:cs typeface="Arial" panose="020B0604020202020204" pitchFamily="34" charset="0"/>
              </a:rPr>
              <a:t>Upon successful completion of the Final Exam, you will receive an e-mail message with a link to your electronic certification. </a:t>
            </a:r>
            <a:endParaRPr lang="en-US" dirty="0"/>
          </a:p>
          <a:p>
            <a:pPr>
              <a:lnSpc>
                <a:spcPct val="120000"/>
              </a:lnSpc>
              <a:spcBef>
                <a:spcPct val="100000"/>
              </a:spcBef>
              <a:buSzPct val="99000"/>
            </a:pPr>
            <a:endParaRPr lang="en-US" dirty="0"/>
          </a:p>
        </p:txBody>
      </p:sp>
      <p:sp>
        <p:nvSpPr>
          <p:cNvPr id="3" name="Slide Number Placeholder 2"/>
          <p:cNvSpPr>
            <a:spLocks noGrp="1"/>
          </p:cNvSpPr>
          <p:nvPr>
            <p:ph type="sldNum" sz="quarter" idx="11"/>
          </p:nvPr>
        </p:nvSpPr>
        <p:spPr/>
        <p:txBody>
          <a:bodyPr/>
          <a:lstStyle/>
          <a:p>
            <a:pPr>
              <a:spcBef>
                <a:spcPct val="100000"/>
              </a:spcBef>
              <a:buSzPct val="99000"/>
            </a:pPr>
            <a:fld id="{B2F0E683-AF95-4B14-A2FA-F66FDB1304F3}" type="slidenum">
              <a:rPr lang="en-US" altLang="en-US" smtClean="0"/>
              <a:pPr>
                <a:spcBef>
                  <a:spcPct val="100000"/>
                </a:spcBef>
                <a:buSzPct val="99000"/>
              </a:pPr>
              <a:t>36</a:t>
            </a:fld>
            <a:endParaRPr lang="en-US" altLang="en-US"/>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spcBef>
                <a:spcPct val="100000"/>
              </a:spcBef>
              <a:buSzPct val="99000"/>
            </a:pPr>
            <a:r>
              <a:rPr lang="en-US" altLang="en-US" dirty="0"/>
              <a:t>What is ICS and When is it Used?</a:t>
            </a:r>
          </a:p>
        </p:txBody>
      </p:sp>
      <p:sp>
        <p:nvSpPr>
          <p:cNvPr id="2" name="Content Placeholder 1"/>
          <p:cNvSpPr>
            <a:spLocks noGrp="1"/>
          </p:cNvSpPr>
          <p:nvPr>
            <p:ph sz="quarter" idx="13"/>
          </p:nvPr>
        </p:nvSpPr>
        <p:spPr>
          <a:xfrm>
            <a:off x="457200" y="1153077"/>
            <a:ext cx="8065363" cy="4492625"/>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 System (ICS) is a standardized approach to incident management that: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Is used for all kinds of incidents by all types of organizations and at all levels of government; ICS is applicable to small incidents as well as large and complex ones.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Can be used to manage emergencies or any other type of incident, including a planned event regardless of their size or cause.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Enables a coordinated response among various jurisdictions and agencies.</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Establishes common processes for incident-level planning and resource management.</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Allows for the integration of resources (such as facilities, equipment, personnel) within a common organizational structure</a:t>
            </a: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As a system, ICS guides the process for planning, building, and adapting the incident response structure. </a:t>
            </a:r>
            <a:endParaRPr lang="en-US" dirty="0"/>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Using ICS for every incident or planned event provides the practice that will help to maintain and improve skills needed to effectively coordinate larger or more complex efforts.</a:t>
            </a:r>
            <a:r>
              <a:rPr lang="en-US" kern="1200" dirty="0">
                <a:latin typeface="Arial" panose="020B0604020202020204" pitchFamily="34" charset="0"/>
                <a:cs typeface="Arial" panose="020B0604020202020204" pitchFamily="34" charset="0"/>
              </a:rPr>
              <a:t> </a:t>
            </a:r>
            <a:endParaRPr lang="en-US" dirty="0"/>
          </a:p>
          <a:p>
            <a:pPr marL="254000" lvl="1" indent="-254000">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4</a:t>
            </a:fld>
            <a:endParaRPr lang="en-US" altLang="en-US"/>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spcBef>
                <a:spcPct val="100000"/>
              </a:spcBef>
              <a:buSzPct val="99000"/>
            </a:pPr>
            <a:r>
              <a:rPr lang="en-US" altLang="en-US" dirty="0"/>
              <a:t>Promoting Response Partnerships</a:t>
            </a:r>
          </a:p>
        </p:txBody>
      </p:sp>
      <p:pic>
        <p:nvPicPr>
          <p:cNvPr id="5" name="D6AA205241532338AEED13080021AC6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833664" y="1141920"/>
            <a:ext cx="5476672" cy="41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5</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9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spcBef>
                <a:spcPct val="100000"/>
              </a:spcBef>
              <a:buSzPct val="99000"/>
            </a:pPr>
            <a:r>
              <a:rPr lang="en-US" altLang="en-US" dirty="0"/>
              <a:t>ICS - part of National Incident Management System (NIMS)</a:t>
            </a:r>
          </a:p>
        </p:txBody>
      </p:sp>
      <p:sp>
        <p:nvSpPr>
          <p:cNvPr id="2" name="Content Placeholder 1"/>
          <p:cNvSpPr>
            <a:spLocks noGrp="1"/>
          </p:cNvSpPr>
          <p:nvPr>
            <p:ph sz="quarter" idx="13"/>
          </p:nvPr>
        </p:nvSpPr>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National Incident Management System (NIMS) is a systematic, proactive approach to guide all levels of government, nongovernmental organizations (NGOs), and the private sector to work together to prevent, protect against, mitigate, respond to, and recover from the effects of incidents. NIMS provides a consistent foundation for all incidents, ranging from daily occurrences to incidents requiring a coordinated Federal response. </a:t>
            </a:r>
            <a:endParaRPr lang="en-US" dirty="0">
              <a:effectLst/>
            </a:endParaRP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NIMS is organized into three major components: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Resource Management</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Command and Coordination - including the Incident Command System (ICS)</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Communications and Information Management</a:t>
            </a:r>
            <a:endParaRPr lang="en-US" dirty="0">
              <a:effectLst/>
            </a:endParaRPr>
          </a:p>
          <a:p>
            <a:pPr>
              <a:lnSpc>
                <a:spcPct val="120000"/>
              </a:lnSpc>
              <a:spcBef>
                <a:spcPct val="100000"/>
              </a:spcBef>
              <a:buSzPct val="99000"/>
            </a:pPr>
            <a:r>
              <a:rPr lang="en-US" b="1" kern="1200" dirty="0">
                <a:latin typeface="Arial" panose="020B0604020202020204" pitchFamily="34" charset="0"/>
                <a:cs typeface="Arial" panose="020B0604020202020204" pitchFamily="34" charset="0"/>
              </a:rPr>
              <a:t>It is important to note that the Incident Command System (ICS) is just one part of NIMS. </a:t>
            </a:r>
            <a:endParaRPr lang="en-US" dirty="0"/>
          </a:p>
        </p:txBody>
      </p:sp>
      <p:pic>
        <p:nvPicPr>
          <p:cNvPr id="4" name="Content Placeholder 3" descr="Block diagram with image of the cover of the NIMS 2017 at the top. Next row down boxes labeled Resource Management, Command and Coordination, and Communications and Information Management. Third level down, under Command and Coordination is Incident Command System."/>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651375" y="1732620"/>
            <a:ext cx="4035425" cy="3332435"/>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6</a:t>
            </a:fld>
            <a:endParaRPr lang="en-US" altLang="en-US"/>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spcBef>
                <a:spcPct val="100000"/>
              </a:spcBef>
              <a:buSzPct val="99000"/>
            </a:pPr>
            <a:r>
              <a:rPr lang="en-US" altLang="en-US" dirty="0"/>
              <a:t>Benefits of ICS Built on Best Practices</a:t>
            </a:r>
          </a:p>
        </p:txBody>
      </p:sp>
      <p:sp>
        <p:nvSpPr>
          <p:cNvPr id="2" name="Content Placeholder 1"/>
          <p:cNvSpPr>
            <a:spLocks noGrp="1"/>
          </p:cNvSpPr>
          <p:nvPr>
            <p:ph sz="quarter" idx="13"/>
          </p:nvPr>
        </p:nvSpPr>
        <p:spPr>
          <a:xfrm>
            <a:off x="457200" y="1153077"/>
            <a:ext cx="8074241" cy="4492625"/>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Incident Command System (ICS) has positively impacted incident management efforts through testing over more than 40 years of emergency and nonemergency incidents by all levels of government; and in nongovernmental and private-sector organizations by: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Clarifying chain of command and supervision responsibilities to improve accountability</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Leveraging interoperable communications systems and plain language to improve communications</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Providing an orderly, systematic planning process</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Implementing a common, flexible, predesigned management structure</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Fostering cooperation between diverse disciplines and agencies</a:t>
            </a:r>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ICS helps to ensure: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The safety of responders, community members, and others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The achievement of incident objectives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The efficient use of resources</a:t>
            </a:r>
            <a:endParaRPr lang="en-US" dirty="0"/>
          </a:p>
          <a:p>
            <a:pPr marL="254000" lvl="1" indent="-254000">
              <a:lnSpc>
                <a:spcPct val="120000"/>
              </a:lnSpc>
              <a:spcBef>
                <a:spcPct val="100000"/>
              </a:spcBef>
              <a:buSzPct val="99000"/>
            </a:pPr>
            <a:endParaRPr lang="en-US" dirty="0"/>
          </a:p>
        </p:txBody>
      </p:sp>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7</a:t>
            </a:fld>
            <a:endParaRPr lang="en-US" altLang="en-US"/>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spcBef>
                <a:spcPct val="100000"/>
              </a:spcBef>
              <a:buSzPct val="99000"/>
            </a:pPr>
            <a:r>
              <a:rPr lang="en-US" altLang="en-US" dirty="0"/>
              <a:t>Unit 2:  NIMS Management Overview</a:t>
            </a:r>
          </a:p>
        </p:txBody>
      </p:sp>
      <p:pic>
        <p:nvPicPr>
          <p:cNvPr id="5" name="8CBB205241532414FD8B1308002AE56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896894" y="1151647"/>
            <a:ext cx="5298332" cy="397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spcBef>
                <a:spcPct val="100000"/>
              </a:spcBef>
              <a:buSzPct val="99000"/>
            </a:pPr>
            <a:fld id="{9684E20A-F5C8-4B07-8C70-7AFD7152D99D}" type="slidenum">
              <a:rPr lang="en-US" altLang="en-US" smtClean="0"/>
              <a:pPr>
                <a:spcBef>
                  <a:spcPct val="100000"/>
                </a:spcBef>
                <a:buSzPct val="99000"/>
              </a:pPr>
              <a:t>8</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93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spcBef>
                <a:spcPct val="100000"/>
              </a:spcBef>
              <a:buSzPct val="99000"/>
            </a:pPr>
            <a:r>
              <a:rPr lang="en-US" altLang="en-US"/>
              <a:t>NIMS Management Characteristics: Overview</a:t>
            </a:r>
          </a:p>
        </p:txBody>
      </p:sp>
      <p:graphicFrame>
        <p:nvGraphicFramePr>
          <p:cNvPr id="5" name="Table 4"/>
          <p:cNvGraphicFramePr>
            <a:graphicFrameLocks noGrp="1"/>
          </p:cNvGraphicFramePr>
          <p:nvPr>
            <p:extLst>
              <p:ext uri="{D42A27DB-BD31-4B8C-83A1-F6EECF244321}">
                <p14:modId xmlns:p14="http://schemas.microsoft.com/office/powerpoint/2010/main" val="813993894"/>
              </p:ext>
            </p:extLst>
          </p:nvPr>
        </p:nvGraphicFramePr>
        <p:xfrm>
          <a:off x="457200" y="1120236"/>
          <a:ext cx="7620000" cy="4419594"/>
        </p:xfrm>
        <a:graphic>
          <a:graphicData uri="http://schemas.openxmlformats.org/drawingml/2006/table">
            <a:tbl>
              <a:tblPr firstRow="1" bandRow="1">
                <a:tableStyleId>{2D5ABB26-0587-4C30-8999-92F81FD0307C}</a:tableStyleId>
              </a:tblPr>
              <a:tblGrid>
                <a:gridCol w="762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703599">
                <a:tc gridSpan="3">
                  <a:txBody>
                    <a:bodyPr/>
                    <a:lstStyle/>
                    <a:p>
                      <a:pPr lvl="0">
                        <a:spcBef>
                          <a:spcPct val="100000"/>
                        </a:spcBef>
                      </a:pPr>
                      <a:r>
                        <a:rPr lang="en-US" sz="1600" dirty="0">
                          <a:solidFill>
                            <a:srgbClr val="000066"/>
                          </a:solidFill>
                          <a:sym typeface="Arial"/>
                        </a:rPr>
                        <a:t>The Incident Command System (ICS) is based on the following 14 proven NIMS management characteristics, each of which contributes to the strength and efficiency of the overall system: </a:t>
                      </a:r>
                      <a:endParaRPr lang="en-US" sz="1600" dirty="0">
                        <a:solidFill>
                          <a:srgbClr val="000066"/>
                        </a:solidFill>
                      </a:endParaRPr>
                    </a:p>
                  </a:txBody>
                  <a:tcPr marT="45719" marB="4571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2767">
                <a:tc>
                  <a:txBody>
                    <a:bodyPr/>
                    <a:lstStyle/>
                    <a:p>
                      <a:endParaRPr lang="en-US" sz="1600"/>
                    </a:p>
                  </a:txBody>
                  <a:tcPr marT="45719" marB="45719"/>
                </a:tc>
                <a:tc>
                  <a:txBody>
                    <a:bodyPr/>
                    <a:lstStyle/>
                    <a:p>
                      <a:endParaRPr lang="en-US" sz="1600"/>
                    </a:p>
                  </a:txBody>
                  <a:tcPr marT="45719" marB="45719"/>
                </a:tc>
                <a:tc>
                  <a:txBody>
                    <a:bodyPr/>
                    <a:lstStyle/>
                    <a:p>
                      <a:endParaRPr lang="en-US" sz="1600"/>
                    </a:p>
                  </a:txBody>
                  <a:tcPr marT="45719" marB="45719"/>
                </a:tc>
                <a:extLst>
                  <a:ext uri="{0D108BD9-81ED-4DB2-BD59-A6C34878D82A}">
                    <a16:rowId xmlns:a16="http://schemas.microsoft.com/office/drawing/2014/main" val="10001"/>
                  </a:ext>
                </a:extLst>
              </a:tr>
              <a:tr h="2727651">
                <a:tc>
                  <a:txBody>
                    <a:bodyPr/>
                    <a:lstStyle/>
                    <a:p>
                      <a:endParaRPr lang="en-US" sz="1600"/>
                    </a:p>
                  </a:txBody>
                  <a:tcPr marT="45719" marB="45719"/>
                </a:tc>
                <a:tc>
                  <a:txBody>
                    <a:bodyPr/>
                    <a:lstStyle/>
                    <a:p>
                      <a:pPr marL="457200" lvl="1" indent="-342900">
                        <a:spcBef>
                          <a:spcPct val="50000"/>
                        </a:spcBef>
                        <a:buClr>
                          <a:srgbClr val="000066"/>
                        </a:buClr>
                        <a:buSzPct val="100000"/>
                        <a:buFont typeface="Arial"/>
                        <a:buChar char="•"/>
                      </a:pPr>
                      <a:r>
                        <a:rPr lang="en-US" sz="1600">
                          <a:solidFill>
                            <a:srgbClr val="000066"/>
                          </a:solidFill>
                          <a:sym typeface="Arial"/>
                        </a:rPr>
                        <a:t>Common Terminology</a:t>
                      </a:r>
                    </a:p>
                    <a:p>
                      <a:pPr marL="457200" lvl="1" indent="-342900">
                        <a:spcBef>
                          <a:spcPct val="50000"/>
                        </a:spcBef>
                        <a:buClr>
                          <a:srgbClr val="000066"/>
                        </a:buClr>
                        <a:buSzPct val="100000"/>
                        <a:buFont typeface="Arial"/>
                        <a:buChar char="•"/>
                      </a:pPr>
                      <a:r>
                        <a:rPr lang="en-US" sz="1600">
                          <a:solidFill>
                            <a:srgbClr val="000066"/>
                          </a:solidFill>
                          <a:sym typeface="Arial"/>
                        </a:rPr>
                        <a:t>Modular Organization</a:t>
                      </a:r>
                    </a:p>
                    <a:p>
                      <a:pPr marL="457200" lvl="1" indent="-342900">
                        <a:spcBef>
                          <a:spcPct val="50000"/>
                        </a:spcBef>
                        <a:buClr>
                          <a:srgbClr val="000066"/>
                        </a:buClr>
                        <a:buSzPct val="100000"/>
                        <a:buFont typeface="Arial"/>
                        <a:buChar char="•"/>
                      </a:pPr>
                      <a:r>
                        <a:rPr lang="en-US" sz="1600">
                          <a:solidFill>
                            <a:srgbClr val="000066"/>
                          </a:solidFill>
                          <a:sym typeface="Arial"/>
                        </a:rPr>
                        <a:t>Management by Objectives</a:t>
                      </a:r>
                    </a:p>
                    <a:p>
                      <a:pPr marL="457200" lvl="1" indent="-342900">
                        <a:spcBef>
                          <a:spcPct val="50000"/>
                        </a:spcBef>
                        <a:buClr>
                          <a:srgbClr val="000066"/>
                        </a:buClr>
                        <a:buSzPct val="100000"/>
                        <a:buFont typeface="Arial"/>
                        <a:buChar char="•"/>
                      </a:pPr>
                      <a:r>
                        <a:rPr lang="en-US" sz="1600">
                          <a:solidFill>
                            <a:srgbClr val="000066"/>
                          </a:solidFill>
                          <a:sym typeface="Arial"/>
                        </a:rPr>
                        <a:t>Incident Action Planning</a:t>
                      </a:r>
                    </a:p>
                    <a:p>
                      <a:pPr marL="457200" lvl="1" indent="-342900">
                        <a:spcBef>
                          <a:spcPct val="50000"/>
                        </a:spcBef>
                        <a:buClr>
                          <a:srgbClr val="000066"/>
                        </a:buClr>
                        <a:buSzPct val="100000"/>
                        <a:buFont typeface="Arial"/>
                        <a:buChar char="•"/>
                      </a:pPr>
                      <a:r>
                        <a:rPr lang="en-US" sz="1600">
                          <a:solidFill>
                            <a:srgbClr val="000066"/>
                          </a:solidFill>
                          <a:sym typeface="Arial"/>
                        </a:rPr>
                        <a:t>Manageable Span of Control</a:t>
                      </a:r>
                    </a:p>
                    <a:p>
                      <a:pPr marL="457200" lvl="1" indent="-342900">
                        <a:spcBef>
                          <a:spcPct val="50000"/>
                        </a:spcBef>
                        <a:buClr>
                          <a:srgbClr val="000066"/>
                        </a:buClr>
                        <a:buSzPct val="100000"/>
                        <a:buFont typeface="Arial"/>
                        <a:buChar char="•"/>
                      </a:pPr>
                      <a:r>
                        <a:rPr lang="en-US" sz="1600">
                          <a:solidFill>
                            <a:srgbClr val="000066"/>
                          </a:solidFill>
                          <a:sym typeface="Arial"/>
                        </a:rPr>
                        <a:t>Incident Facilities and Locations</a:t>
                      </a:r>
                    </a:p>
                    <a:p>
                      <a:pPr marL="457200" lvl="1" indent="-342900">
                        <a:spcBef>
                          <a:spcPct val="50000"/>
                        </a:spcBef>
                        <a:buClr>
                          <a:srgbClr val="000066"/>
                        </a:buClr>
                        <a:buSzPct val="100000"/>
                        <a:buFont typeface="Arial"/>
                        <a:buChar char="•"/>
                      </a:pPr>
                      <a:r>
                        <a:rPr lang="en-US" sz="1600">
                          <a:solidFill>
                            <a:srgbClr val="000066"/>
                          </a:solidFill>
                          <a:sym typeface="Arial"/>
                        </a:rPr>
                        <a:t>Comprehensive Resource Management</a:t>
                      </a:r>
                      <a:endParaRPr lang="en-US" sz="1600">
                        <a:solidFill>
                          <a:srgbClr val="000066"/>
                        </a:solidFill>
                      </a:endParaRPr>
                    </a:p>
                  </a:txBody>
                  <a:tcPr marT="45719" marB="45719"/>
                </a:tc>
                <a:tc>
                  <a:txBody>
                    <a:bodyPr/>
                    <a:lstStyle/>
                    <a:p>
                      <a:pPr marL="457200" lvl="1" indent="-342900">
                        <a:spcBef>
                          <a:spcPct val="50000"/>
                        </a:spcBef>
                        <a:buClr>
                          <a:srgbClr val="000066"/>
                        </a:buClr>
                        <a:buSzPct val="100000"/>
                        <a:buFont typeface="Arial"/>
                        <a:buChar char="•"/>
                      </a:pPr>
                      <a:r>
                        <a:rPr lang="en-US" sz="1600" dirty="0">
                          <a:solidFill>
                            <a:srgbClr val="000066"/>
                          </a:solidFill>
                          <a:sym typeface="Arial"/>
                        </a:rPr>
                        <a:t>Integrated Communications </a:t>
                      </a:r>
                    </a:p>
                    <a:p>
                      <a:pPr marL="457200" lvl="1" indent="-342900">
                        <a:spcBef>
                          <a:spcPct val="50000"/>
                        </a:spcBef>
                        <a:buClr>
                          <a:srgbClr val="000066"/>
                        </a:buClr>
                        <a:buSzPct val="100000"/>
                        <a:buFont typeface="Arial"/>
                        <a:buChar char="•"/>
                      </a:pPr>
                      <a:r>
                        <a:rPr lang="en-US" sz="1600" dirty="0">
                          <a:solidFill>
                            <a:srgbClr val="000066"/>
                          </a:solidFill>
                          <a:sym typeface="Arial"/>
                        </a:rPr>
                        <a:t>Establishment and Transfer of Command</a:t>
                      </a:r>
                    </a:p>
                    <a:p>
                      <a:pPr marL="457200" lvl="1" indent="-342900">
                        <a:spcBef>
                          <a:spcPct val="50000"/>
                        </a:spcBef>
                        <a:buClr>
                          <a:srgbClr val="000066"/>
                        </a:buClr>
                        <a:buSzPct val="100000"/>
                        <a:buFont typeface="Arial"/>
                        <a:buChar char="•"/>
                      </a:pPr>
                      <a:r>
                        <a:rPr lang="en-US" sz="1600" dirty="0">
                          <a:solidFill>
                            <a:srgbClr val="000066"/>
                          </a:solidFill>
                          <a:sym typeface="Arial"/>
                        </a:rPr>
                        <a:t>Unified Command</a:t>
                      </a:r>
                    </a:p>
                    <a:p>
                      <a:pPr marL="457200" lvl="1" indent="-342900">
                        <a:spcBef>
                          <a:spcPct val="50000"/>
                        </a:spcBef>
                        <a:buClr>
                          <a:srgbClr val="000066"/>
                        </a:buClr>
                        <a:buSzPct val="100000"/>
                        <a:buFont typeface="Arial"/>
                        <a:buChar char="•"/>
                      </a:pPr>
                      <a:r>
                        <a:rPr lang="en-US" sz="1600" dirty="0">
                          <a:solidFill>
                            <a:srgbClr val="000066"/>
                          </a:solidFill>
                          <a:sym typeface="Arial"/>
                        </a:rPr>
                        <a:t>Chain of Command and Unity of Command</a:t>
                      </a:r>
                    </a:p>
                    <a:p>
                      <a:pPr marL="457200" lvl="1" indent="-342900">
                        <a:spcBef>
                          <a:spcPct val="50000"/>
                        </a:spcBef>
                        <a:buClr>
                          <a:srgbClr val="000066"/>
                        </a:buClr>
                        <a:buSzPct val="100000"/>
                        <a:buFont typeface="Arial"/>
                        <a:buChar char="•"/>
                      </a:pPr>
                      <a:r>
                        <a:rPr lang="en-US" sz="1600" dirty="0">
                          <a:solidFill>
                            <a:srgbClr val="000066"/>
                          </a:solidFill>
                          <a:sym typeface="Arial"/>
                        </a:rPr>
                        <a:t>Accountability</a:t>
                      </a:r>
                    </a:p>
                    <a:p>
                      <a:pPr marL="457200" lvl="1" indent="-342900">
                        <a:spcBef>
                          <a:spcPct val="50000"/>
                        </a:spcBef>
                        <a:buClr>
                          <a:srgbClr val="000066"/>
                        </a:buClr>
                        <a:buSzPct val="100000"/>
                        <a:buFont typeface="Arial"/>
                        <a:buChar char="•"/>
                      </a:pPr>
                      <a:r>
                        <a:rPr lang="en-US" sz="1600" dirty="0">
                          <a:solidFill>
                            <a:srgbClr val="000066"/>
                          </a:solidFill>
                          <a:sym typeface="Arial"/>
                        </a:rPr>
                        <a:t>Dispatch/Deployment</a:t>
                      </a:r>
                    </a:p>
                    <a:p>
                      <a:pPr marL="457200" lvl="1" indent="-342900">
                        <a:spcBef>
                          <a:spcPct val="50000"/>
                        </a:spcBef>
                        <a:buClr>
                          <a:srgbClr val="000066"/>
                        </a:buClr>
                        <a:buSzPct val="100000"/>
                        <a:buFont typeface="Arial"/>
                        <a:buChar char="•"/>
                      </a:pPr>
                      <a:r>
                        <a:rPr lang="en-US" sz="1600" dirty="0">
                          <a:solidFill>
                            <a:srgbClr val="000066"/>
                          </a:solidFill>
                          <a:sym typeface="Arial"/>
                        </a:rPr>
                        <a:t>Information and Intelligence Management  </a:t>
                      </a:r>
                      <a:endParaRPr lang="en-US" sz="1600" dirty="0">
                        <a:solidFill>
                          <a:srgbClr val="000066"/>
                        </a:solidFill>
                      </a:endParaRPr>
                    </a:p>
                  </a:txBody>
                  <a:tcPr marT="45719" marB="45719"/>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1"/>
          </p:nvPr>
        </p:nvSpPr>
        <p:spPr/>
        <p:txBody>
          <a:bodyPr/>
          <a:lstStyle/>
          <a:p>
            <a:pPr>
              <a:spcBef>
                <a:spcPct val="100000"/>
              </a:spcBef>
              <a:buSzPct val="99000"/>
            </a:pPr>
            <a:fld id="{9684E20A-F5C8-4B07-8C70-7AFD7152D99D}" type="slidenum">
              <a:rPr lang="en-US" altLang="en-US" smtClean="0"/>
              <a:pPr>
                <a:spcBef>
                  <a:spcPct val="100000"/>
                </a:spcBef>
                <a:buSzPct val="99000"/>
              </a:pPr>
              <a:t>9</a:t>
            </a:fld>
            <a:endParaRPr lang="en-US" altLang="en-US"/>
          </a:p>
        </p:txBody>
      </p:sp>
    </p:spTree>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5.potx" id="{84438F43-1892-44BB-9A77-3CF4F8850C6B}" vid="{DBDE0A7C-07FC-4CC4-96A0-78263B572139}"/>
    </a:ext>
  </a:extLst>
</a:theme>
</file>

<file path=docProps/app.xml><?xml version="1.0" encoding="utf-8"?>
<Properties xmlns="http://schemas.openxmlformats.org/officeDocument/2006/extended-properties" xmlns:vt="http://schemas.openxmlformats.org/officeDocument/2006/docPropsVTypes">
  <Template>EMI_PPT_V5</Template>
  <TotalTime>0</TotalTime>
  <Words>3826</Words>
  <Application>Microsoft Office PowerPoint</Application>
  <PresentationFormat>On-screen Show (4:3)</PresentationFormat>
  <Paragraphs>284</Paragraphs>
  <Slides>36</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Times New Roman</vt:lpstr>
      <vt:lpstr>Wingdings</vt:lpstr>
      <vt:lpstr>EMI_PPT</vt:lpstr>
      <vt:lpstr>IS-100c Course Overview</vt:lpstr>
      <vt:lpstr>Unit 1:  IS-100c Course Overview</vt:lpstr>
      <vt:lpstr>Whole Community Approach</vt:lpstr>
      <vt:lpstr>What is ICS and When is it Used?</vt:lpstr>
      <vt:lpstr>Promoting Response Partnerships</vt:lpstr>
      <vt:lpstr>ICS - part of National Incident Management System (NIMS)</vt:lpstr>
      <vt:lpstr>Benefits of ICS Built on Best Practices</vt:lpstr>
      <vt:lpstr>Unit 2:  NIMS Management Overview</vt:lpstr>
      <vt:lpstr>NIMS Management Characteristics: Overview</vt:lpstr>
      <vt:lpstr>Management Characteristics</vt:lpstr>
      <vt:lpstr>Management Characteristics</vt:lpstr>
      <vt:lpstr>Management Characteristics</vt:lpstr>
      <vt:lpstr>Management Characteristics</vt:lpstr>
      <vt:lpstr>Management Characteristics</vt:lpstr>
      <vt:lpstr>Management Characteristics</vt:lpstr>
      <vt:lpstr>Management Characteristics</vt:lpstr>
      <vt:lpstr>Management Characteristics</vt:lpstr>
      <vt:lpstr>Unit 3:  Overview</vt:lpstr>
      <vt:lpstr>Five Major ICS Functional Areas</vt:lpstr>
      <vt:lpstr>Intelligence/Investigations Function in ICS</vt:lpstr>
      <vt:lpstr>ICS Structure</vt:lpstr>
      <vt:lpstr>Incident Command Definition</vt:lpstr>
      <vt:lpstr>Incident Commander Responsibilities</vt:lpstr>
      <vt:lpstr>Establish, Change, Delegate Command</vt:lpstr>
      <vt:lpstr>ICS Command Staff</vt:lpstr>
      <vt:lpstr>Command Staff Overview - Video</vt:lpstr>
      <vt:lpstr>Incident Command &amp; Coordination</vt:lpstr>
      <vt:lpstr>EOC &amp; JIC Roles</vt:lpstr>
      <vt:lpstr>Unit 4:  General Staff</vt:lpstr>
      <vt:lpstr>General Staff Overview Video</vt:lpstr>
      <vt:lpstr>Operations Section</vt:lpstr>
      <vt:lpstr>Planning Section</vt:lpstr>
      <vt:lpstr>Logistics Section</vt:lpstr>
      <vt:lpstr>Finance/Admin Section</vt:lpstr>
      <vt:lpstr>Course Summary</vt:lpstr>
      <vt:lpstr>IS-100.c Final Exam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2018-11-28T15:14:56Z</dcterms:created>
  <dcterms:modified xsi:type="dcterms:W3CDTF">2020-01-15T00:28:58Z</dcterms:modified>
</cp:coreProperties>
</file>