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29" r:id="rId3"/>
    <p:sldId id="330" r:id="rId4"/>
    <p:sldId id="275" r:id="rId5"/>
    <p:sldId id="276" r:id="rId6"/>
    <p:sldId id="277" r:id="rId7"/>
    <p:sldId id="262" r:id="rId8"/>
    <p:sldId id="261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64" r:id="rId17"/>
    <p:sldId id="265" r:id="rId18"/>
    <p:sldId id="289" r:id="rId19"/>
    <p:sldId id="290" r:id="rId20"/>
    <p:sldId id="293" r:id="rId21"/>
    <p:sldId id="294" r:id="rId22"/>
    <p:sldId id="295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273" r:id="rId40"/>
    <p:sldId id="313" r:id="rId41"/>
    <p:sldId id="314" r:id="rId42"/>
    <p:sldId id="315" r:id="rId43"/>
    <p:sldId id="316" r:id="rId44"/>
    <p:sldId id="266" r:id="rId45"/>
    <p:sldId id="267" r:id="rId46"/>
    <p:sldId id="268" r:id="rId47"/>
    <p:sldId id="272" r:id="rId48"/>
    <p:sldId id="328" r:id="rId49"/>
    <p:sldId id="25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0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8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828F-64C7-4FAE-B638-9F36200D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914B7-049B-4299-960B-63573B3FE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7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52F7-620B-41E3-9C41-D5E989C6F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8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156B-5F8E-4E1F-9083-2A73DC759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9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0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9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561D-FA2C-4351-9C6F-78CCA98406A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B883-29C9-46EB-A49A-780CDA65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mountainradio.com/" TargetMode="External"/><Relationship Id="rId2" Type="http://schemas.openxmlformats.org/officeDocument/2006/relationships/hyperlink" Target="http://www.powerwerx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blexperts.com/" TargetMode="External"/><Relationship Id="rId4" Type="http://schemas.openxmlformats.org/officeDocument/2006/relationships/hyperlink" Target="http://www.dcpwr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250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b="1" dirty="0"/>
              <a:t>Anderson Powerpoles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2057400"/>
            <a:ext cx="8459787" cy="4038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6000" b="1" dirty="0">
                <a:effectLst/>
              </a:rPr>
              <a:t>Standard for ARES/RACES!</a:t>
            </a:r>
            <a:endParaRPr lang="en-US" sz="6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54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Wire cutters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Nothing fancy.</a:t>
            </a:r>
          </a:p>
          <a:p>
            <a:pPr eaLnBrk="1" hangingPunct="1">
              <a:defRPr/>
            </a:pPr>
            <a:r>
              <a:rPr lang="en-US" sz="2800"/>
              <a:t>Good and sharp</a:t>
            </a:r>
          </a:p>
          <a:p>
            <a:pPr eaLnBrk="1" hangingPunct="1">
              <a:defRPr/>
            </a:pPr>
            <a:r>
              <a:rPr lang="en-US" sz="2800"/>
              <a:t>Appropriate to gauge of wire your using.</a:t>
            </a:r>
          </a:p>
        </p:txBody>
      </p:sp>
      <p:pic>
        <p:nvPicPr>
          <p:cNvPr id="16388" name="Picture 7" descr="wirecutt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839913"/>
            <a:ext cx="4037013" cy="401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Wire Strippers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Good and sharp</a:t>
            </a:r>
          </a:p>
          <a:p>
            <a:pPr eaLnBrk="1" hangingPunct="1">
              <a:defRPr/>
            </a:pPr>
            <a:r>
              <a:rPr lang="en-US" sz="2800" dirty="0"/>
              <a:t>Appropriate to gauge of wire your using.</a:t>
            </a:r>
          </a:p>
        </p:txBody>
      </p:sp>
      <p:pic>
        <p:nvPicPr>
          <p:cNvPr id="17412" name="Picture 6" descr="Img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1825" y="1598613"/>
            <a:ext cx="1901825" cy="449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4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Contact crimper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/>
              <a:t>Heart of the procedure!</a:t>
            </a:r>
          </a:p>
          <a:p>
            <a:pPr marL="609600" indent="-609600" eaLnBrk="1" hangingPunct="1">
              <a:defRPr/>
            </a:pPr>
            <a:r>
              <a:rPr lang="en-US" dirty="0"/>
              <a:t>Mess this up and you’ve botched the whole thing (contact wont lock in or worse…WIRE CAN COME OUT)!</a:t>
            </a:r>
          </a:p>
          <a:p>
            <a:pPr marL="609600" indent="-609600" eaLnBrk="1" hangingPunct="1">
              <a:defRPr/>
            </a:pPr>
            <a:r>
              <a:rPr lang="en-US" dirty="0"/>
              <a:t>Three different styles.</a:t>
            </a:r>
          </a:p>
          <a:p>
            <a:pPr marL="1409700" lvl="2" indent="-609600">
              <a:buFont typeface="Wingdings" pitchFamily="2" charset="2"/>
              <a:buAutoNum type="arabicPeriod"/>
              <a:defRPr/>
            </a:pPr>
            <a:r>
              <a:rPr lang="en-US" sz="3200" dirty="0"/>
              <a:t>Not Recommended</a:t>
            </a:r>
          </a:p>
          <a:p>
            <a:pPr marL="1409700" lvl="2" indent="-609600">
              <a:buFont typeface="Wingdings" pitchFamily="2" charset="2"/>
              <a:buAutoNum type="arabicPeriod"/>
              <a:defRPr/>
            </a:pPr>
            <a:r>
              <a:rPr lang="en-US" sz="3200" dirty="0"/>
              <a:t>If you have money to burn.</a:t>
            </a:r>
          </a:p>
          <a:p>
            <a:pPr marL="1409700" lvl="2" indent="-609600">
              <a:buFont typeface="Wingdings" pitchFamily="2" charset="2"/>
              <a:buAutoNum type="arabicPeriod"/>
              <a:defRPr/>
            </a:pPr>
            <a:r>
              <a:rPr lang="en-US" sz="3200" dirty="0"/>
              <a:t>Just Right!</a:t>
            </a:r>
          </a:p>
        </p:txBody>
      </p:sp>
    </p:spTree>
    <p:extLst>
      <p:ext uri="{BB962C8B-B14F-4D97-AF65-F5344CB8AC3E}">
        <p14:creationId xmlns:p14="http://schemas.microsoft.com/office/powerpoint/2010/main" val="4333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Contact crimpers (NO!)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6425" cy="2171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Guaranteed to mess 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Inconsistent results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Inexpensive…$12.99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Overall rating, “0”</a:t>
            </a:r>
            <a:endParaRPr lang="en-US" sz="4000" dirty="0">
              <a:effectLst/>
              <a:latin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pic>
        <p:nvPicPr>
          <p:cNvPr id="20484" name="Picture 6" descr="Regular Crimp To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429000"/>
            <a:ext cx="5240082" cy="309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0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Contact crimpers (Top of the Line)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Consistent results!</a:t>
            </a:r>
          </a:p>
          <a:p>
            <a:pPr eaLnBrk="1" hangingPunct="1">
              <a:defRPr/>
            </a:pPr>
            <a:r>
              <a:rPr lang="en-US" sz="2800" dirty="0"/>
              <a:t>Official APP crimper</a:t>
            </a:r>
          </a:p>
          <a:p>
            <a:pPr eaLnBrk="1" hangingPunct="1">
              <a:defRPr/>
            </a:pPr>
            <a:r>
              <a:rPr lang="en-US" sz="2800" dirty="0"/>
              <a:t>Only does 30 and 45A contacts</a:t>
            </a:r>
          </a:p>
          <a:p>
            <a:pPr eaLnBrk="1" hangingPunct="1">
              <a:defRPr/>
            </a:pPr>
            <a:r>
              <a:rPr lang="en-US" sz="5400" b="1" u="sng" dirty="0"/>
              <a:t>$219.99!</a:t>
            </a:r>
          </a:p>
          <a:p>
            <a:pPr marL="0" indent="0" eaLnBrk="1" hangingPunct="1">
              <a:buNone/>
              <a:defRPr/>
            </a:pPr>
            <a:endParaRPr lang="en-US" sz="1100" b="1" u="sng" dirty="0"/>
          </a:p>
          <a:p>
            <a:pPr marL="0" indent="0" eaLnBrk="1" hangingPunct="1">
              <a:buNone/>
              <a:defRPr/>
            </a:pPr>
            <a:r>
              <a:rPr lang="en-US" sz="2800" dirty="0"/>
              <a:t>Anderson Power Pole Crimpers</a:t>
            </a:r>
          </a:p>
        </p:txBody>
      </p:sp>
      <p:pic>
        <p:nvPicPr>
          <p:cNvPr id="21508" name="Picture 7" descr="CT-15-30_xl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273300"/>
            <a:ext cx="4037013" cy="314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7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Contact crimpers (Just right!)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West Mountain Radio crimper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Consistent results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Does 15, 30 and 45A contacts!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400" b="1" u="sng" dirty="0"/>
              <a:t>$39.95!</a:t>
            </a:r>
            <a:endParaRPr lang="en-US" sz="8000" b="1" dirty="0">
              <a:effectLst/>
              <a:latin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5400" b="1" u="sng" dirty="0"/>
          </a:p>
        </p:txBody>
      </p:sp>
      <p:pic>
        <p:nvPicPr>
          <p:cNvPr id="22532" name="Picture 6" descr="PWRcrimp39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903538"/>
            <a:ext cx="4037013" cy="1887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9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1285875"/>
            <a:ext cx="2721429" cy="2714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8" y="1285875"/>
            <a:ext cx="2721429" cy="2714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22" y="1285875"/>
            <a:ext cx="3120571" cy="2714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0" y="642938"/>
            <a:ext cx="9144000" cy="369966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ctr" defTabSz="914485" eaLnBrk="0" hangingPunct="0">
              <a:defRPr/>
            </a:pPr>
            <a:r>
              <a:rPr 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Powerpole</a:t>
            </a: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Connector Assembly Procedure</a:t>
            </a:r>
          </a:p>
        </p:txBody>
      </p: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145143" y="4286250"/>
            <a:ext cx="8808357" cy="1928813"/>
            <a:chOff x="96" y="2976"/>
            <a:chExt cx="5826" cy="1296"/>
          </a:xfrm>
        </p:grpSpPr>
        <p:sp>
          <p:nvSpPr>
            <p:cNvPr id="9226" name="Rectangle 7"/>
            <p:cNvSpPr>
              <a:spLocks noChangeArrowheads="1"/>
            </p:cNvSpPr>
            <p:nvPr/>
          </p:nvSpPr>
          <p:spPr bwMode="auto">
            <a:xfrm>
              <a:off x="96" y="2976"/>
              <a:ext cx="5826" cy="12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5" name="Rectangle 9"/>
            <p:cNvSpPr>
              <a:spLocks noChangeArrowheads="1"/>
            </p:cNvSpPr>
            <p:nvPr/>
          </p:nvSpPr>
          <p:spPr bwMode="auto">
            <a:xfrm>
              <a:off x="192" y="2985"/>
              <a:ext cx="5616" cy="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The “best” crimping tool for the money is the West Mountain </a:t>
              </a:r>
              <a:r>
                <a:rPr lang="en-US" sz="1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PWRcrimp</a:t>
              </a:r>
              <a:r>
                <a:rPr lang="en-US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(Currently $39.95).  </a:t>
              </a:r>
            </a:p>
          </p:txBody>
        </p:sp>
      </p:grp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204107" y="1339453"/>
            <a:ext cx="290286" cy="285750"/>
          </a:xfrm>
          <a:prstGeom prst="ellipse">
            <a:avLst/>
          </a:prstGeom>
          <a:solidFill>
            <a:srgbClr val="00008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 algn="ctr"/>
            <a:r>
              <a:rPr lang="en-US" sz="17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3048000" y="1343918"/>
            <a:ext cx="290286" cy="285750"/>
          </a:xfrm>
          <a:prstGeom prst="ellipse">
            <a:avLst/>
          </a:prstGeom>
          <a:solidFill>
            <a:srgbClr val="00008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 algn="ctr"/>
            <a:r>
              <a:rPr lang="en-US" sz="17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5878286" y="1343918"/>
            <a:ext cx="290286" cy="285750"/>
          </a:xfrm>
          <a:prstGeom prst="ellipse">
            <a:avLst/>
          </a:prstGeom>
          <a:solidFill>
            <a:srgbClr val="00008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 algn="ctr"/>
            <a:r>
              <a:rPr lang="en-US" sz="17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988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0"/>
          <p:cNvGrpSpPr>
            <a:grpSpLocks/>
          </p:cNvGrpSpPr>
          <p:nvPr/>
        </p:nvGrpSpPr>
        <p:grpSpPr bwMode="auto">
          <a:xfrm>
            <a:off x="1669143" y="1285875"/>
            <a:ext cx="5805714" cy="4286250"/>
            <a:chOff x="1104" y="864"/>
            <a:chExt cx="3840" cy="2880"/>
          </a:xfrm>
        </p:grpSpPr>
        <p:pic>
          <p:nvPicPr>
            <p:cNvPr id="1024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864"/>
              <a:ext cx="3840" cy="28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1104" y="864"/>
              <a:ext cx="3840" cy="28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 flipH="1">
              <a:off x="1104" y="864"/>
              <a:ext cx="3840" cy="28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2592" y="3072"/>
              <a:ext cx="864" cy="33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400" b="1">
                  <a:solidFill>
                    <a:schemeClr val="bg1"/>
                  </a:solidFill>
                  <a:latin typeface="Arial" charset="0"/>
                </a:rPr>
                <a:t>NO</a:t>
              </a:r>
            </a:p>
          </p:txBody>
        </p:sp>
      </p:grp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0" y="642938"/>
            <a:ext cx="9144000" cy="369966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ctr" defTabSz="914485" eaLnBrk="0" hangingPunct="0">
              <a:defRPr/>
            </a:pP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Incorrect Crimping Technique</a:t>
            </a:r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362857" y="5715000"/>
            <a:ext cx="8345714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/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Regardless of the crimping tool used, the seam in the barrel of the contact must be against the rounded side of the tool’s die.</a:t>
            </a:r>
          </a:p>
        </p:txBody>
      </p:sp>
    </p:spTree>
    <p:extLst>
      <p:ext uri="{BB962C8B-B14F-4D97-AF65-F5344CB8AC3E}">
        <p14:creationId xmlns:p14="http://schemas.microsoft.com/office/powerpoint/2010/main" val="1099007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6425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/>
              <a:t>Assembly procedures</a:t>
            </a:r>
          </a:p>
        </p:txBody>
      </p:sp>
    </p:spTree>
    <p:extLst>
      <p:ext uri="{BB962C8B-B14F-4D97-AF65-F5344CB8AC3E}">
        <p14:creationId xmlns:p14="http://schemas.microsoft.com/office/powerpoint/2010/main" val="354973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Shell selection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They come in 11 different colors</a:t>
            </a:r>
          </a:p>
          <a:p>
            <a:pPr eaLnBrk="1" hangingPunct="1">
              <a:defRPr/>
            </a:pPr>
            <a:r>
              <a:rPr lang="en-US" sz="2800" b="1" dirty="0"/>
              <a:t>Red Black </a:t>
            </a:r>
            <a:r>
              <a:rPr lang="en-US" sz="2800" i="1" dirty="0"/>
              <a:t>(What we use in Amateur Radio)</a:t>
            </a:r>
          </a:p>
          <a:p>
            <a:pPr eaLnBrk="1" hangingPunct="1">
              <a:defRPr/>
            </a:pPr>
            <a:r>
              <a:rPr lang="en-US" sz="2800" dirty="0"/>
              <a:t>Blue Green</a:t>
            </a:r>
          </a:p>
          <a:p>
            <a:pPr eaLnBrk="1" hangingPunct="1">
              <a:defRPr/>
            </a:pPr>
            <a:r>
              <a:rPr lang="en-US" sz="2800" dirty="0"/>
              <a:t>White Orange</a:t>
            </a:r>
          </a:p>
          <a:p>
            <a:pPr eaLnBrk="1" hangingPunct="1">
              <a:defRPr/>
            </a:pPr>
            <a:r>
              <a:rPr lang="en-US" sz="2800" dirty="0"/>
              <a:t>Yellow Grey</a:t>
            </a:r>
          </a:p>
          <a:p>
            <a:pPr eaLnBrk="1" hangingPunct="1">
              <a:defRPr/>
            </a:pPr>
            <a:r>
              <a:rPr lang="en-US" sz="2800" dirty="0"/>
              <a:t>Brown Violet</a:t>
            </a:r>
          </a:p>
          <a:p>
            <a:pPr eaLnBrk="1" hangingPunct="1">
              <a:defRPr/>
            </a:pPr>
            <a:r>
              <a:rPr lang="en-US" sz="2800" dirty="0"/>
              <a:t>PINK!</a:t>
            </a:r>
          </a:p>
        </p:txBody>
      </p:sp>
      <p:pic>
        <p:nvPicPr>
          <p:cNvPr id="25604" name="Picture 6" descr="hs-pp_xl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468563"/>
            <a:ext cx="4037013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2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250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b="1" dirty="0"/>
              <a:t>Anderson Powerpoles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600200"/>
            <a:ext cx="8459787" cy="449580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6000" dirty="0">
                <a:cs typeface="Times New Roman" pitchFamily="18" charset="0"/>
              </a:rPr>
              <a:t>The Anderson </a:t>
            </a:r>
            <a:r>
              <a:rPr lang="en-US" sz="6000" dirty="0" err="1">
                <a:cs typeface="Times New Roman" pitchFamily="18" charset="0"/>
              </a:rPr>
              <a:t>Powerpole</a:t>
            </a:r>
            <a:r>
              <a:rPr lang="en-US" sz="6000" dirty="0">
                <a:cs typeface="Times New Roman" pitchFamily="18" charset="0"/>
              </a:rPr>
              <a:t> has been adopted by the amateur radio community as their standard 12-volt DC power connector for everything from radios to accessories.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6000" dirty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6000" dirty="0" err="1">
                <a:cs typeface="Times New Roman" pitchFamily="18" charset="0"/>
              </a:rPr>
              <a:t>Powerpole</a:t>
            </a:r>
            <a:r>
              <a:rPr lang="en-US" sz="6000" dirty="0">
                <a:cs typeface="Times New Roman" pitchFamily="18" charset="0"/>
              </a:rPr>
              <a:t> connectors are physically and electrically hermaphroditic, thus avoiding the need to worry about which end is the plug and which the socket, or which end has the correct polarity.</a:t>
            </a:r>
          </a:p>
        </p:txBody>
      </p:sp>
    </p:spTree>
    <p:extLst>
      <p:ext uri="{BB962C8B-B14F-4D97-AF65-F5344CB8AC3E}">
        <p14:creationId xmlns:p14="http://schemas.microsoft.com/office/powerpoint/2010/main" val="11780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Shell selection</a:t>
            </a:r>
            <a:br>
              <a:rPr lang="en-US" sz="4000" dirty="0"/>
            </a:br>
            <a:r>
              <a:rPr lang="en-US" sz="4000" dirty="0"/>
              <a:t>(AMATEUR RADIO)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7013" cy="38100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700" dirty="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200" dirty="0">
                <a:solidFill>
                  <a:srgbClr val="FF0000"/>
                </a:solidFill>
                <a:effectLst/>
              </a:rPr>
              <a:t>RED</a:t>
            </a:r>
            <a:r>
              <a:rPr lang="en-US" sz="4200" dirty="0"/>
              <a:t> +12vdc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200" dirty="0">
                <a:solidFill>
                  <a:srgbClr val="000000"/>
                </a:solidFill>
                <a:effectLst/>
              </a:rPr>
              <a:t>BLACK</a:t>
            </a:r>
            <a:r>
              <a:rPr lang="en-US" sz="4200" dirty="0"/>
              <a:t> Return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Yes , there is an standard color code. ARES/RACES uses red/black to indicate +12vdc.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</p:txBody>
      </p:sp>
      <p:pic>
        <p:nvPicPr>
          <p:cNvPr id="28676" name="Picture 5" descr="ap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333625"/>
            <a:ext cx="4037013" cy="302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4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Shell assembly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sz="2800"/>
              <a:t>Shell orientation VERY important.</a:t>
            </a:r>
          </a:p>
          <a:p>
            <a:pPr marL="457200" indent="-457200" eaLnBrk="1" hangingPunct="1">
              <a:defRPr/>
            </a:pPr>
            <a:r>
              <a:rPr lang="en-US" sz="2800"/>
              <a:t>As you are looking at the connector.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800"/>
              <a:t>Tongues up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800"/>
              <a:t>“A”s up</a:t>
            </a:r>
            <a:endParaRPr lang="en-US" sz="2800" u="sng"/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800"/>
              <a:t>Black on left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800"/>
              <a:t>Red on right</a:t>
            </a:r>
          </a:p>
        </p:txBody>
      </p:sp>
      <p:pic>
        <p:nvPicPr>
          <p:cNvPr id="29700" name="Picture 9" descr="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433638"/>
            <a:ext cx="4037013" cy="282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5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Shell assembly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800"/>
              <a:t>Locking pins...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800" b="1"/>
              <a:t>THROW THEM AWAY OR RECYCLE!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800"/>
              <a:t>Chances of pin coming out under vibration very good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800"/>
              <a:t>Steel and electricity not good partners.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800"/>
              <a:t>Just glue it!</a:t>
            </a:r>
          </a:p>
        </p:txBody>
      </p:sp>
      <p:pic>
        <p:nvPicPr>
          <p:cNvPr id="30724" name="Picture 7" descr="powerpoles_partsaccessories_rollpins_xl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4037013" cy="337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6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Shell assembly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4037012" cy="4649787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800" dirty="0"/>
              <a:t>Get correct orientation.</a:t>
            </a:r>
          </a:p>
          <a:p>
            <a:pPr marL="457200" indent="-457200" eaLnBrk="1" hangingPunct="1">
              <a:defRPr/>
            </a:pPr>
            <a:r>
              <a:rPr lang="en-US" sz="2800" dirty="0"/>
              <a:t>ONE DROP of glue (don’t need much) on the inside dovetail</a:t>
            </a:r>
          </a:p>
          <a:p>
            <a:pPr marL="457200" indent="-457200" eaLnBrk="1" hangingPunct="1">
              <a:defRPr/>
            </a:pPr>
            <a:r>
              <a:rPr lang="en-US" sz="2800" dirty="0"/>
              <a:t>QUICKLY and with a little force, slide them together till they are both level</a:t>
            </a:r>
          </a:p>
          <a:p>
            <a:pPr marL="457200" indent="-457200" eaLnBrk="1" hangingPunct="1">
              <a:defRPr/>
            </a:pPr>
            <a:r>
              <a:rPr lang="en-US" sz="2800" dirty="0"/>
              <a:t>DONE!</a:t>
            </a:r>
          </a:p>
        </p:txBody>
      </p:sp>
      <p:pic>
        <p:nvPicPr>
          <p:cNvPr id="31748" name="Picture 6" descr="IMG_12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r="26308"/>
          <a:stretch>
            <a:fillRect/>
          </a:stretch>
        </p:blipFill>
        <p:spPr>
          <a:xfrm>
            <a:off x="4876800" y="1524000"/>
            <a:ext cx="3324225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Contactor Selection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447800"/>
            <a:ext cx="4037012" cy="487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600" dirty="0"/>
              <a:t>15/30/45  What is the wire size?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15 	  20~16ga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30 	  16~12ga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45 	  14~10ga</a:t>
            </a:r>
          </a:p>
        </p:txBody>
      </p:sp>
      <p:pic>
        <p:nvPicPr>
          <p:cNvPr id="32772" name="Picture 4" descr="PP_15-30AmpCn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00200"/>
            <a:ext cx="3503613" cy="168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 descr="PP_200G1H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276600"/>
            <a:ext cx="3505200" cy="291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9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Contactor assembly.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/>
              <a:t>Square off the wire ends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/>
              <a:t>Split conductors back about ½ inch.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/>
              <a:t>Strip conductors back approximately 5/16 inch.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/>
              <a:t>If stranded, twist the bundle tight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/>
              <a:t>NO NEED TO TIN!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/>
              <a:t>Insert conductor into contactor.  Should be flush and wire should barely be seen on front of contactor.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/>
              <a:t>Verify that there isn't an excess amount of conductor exposed at end of contactor.  It should be almost if not flush with insulation</a:t>
            </a:r>
          </a:p>
        </p:txBody>
      </p:sp>
    </p:spTree>
    <p:extLst>
      <p:ext uri="{BB962C8B-B14F-4D97-AF65-F5344CB8AC3E}">
        <p14:creationId xmlns:p14="http://schemas.microsoft.com/office/powerpoint/2010/main" val="28287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Contactor assembly continued.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Insert contactor “curve” down into crimper.</a:t>
            </a:r>
          </a:p>
          <a:p>
            <a:pPr eaLnBrk="1" hangingPunct="1">
              <a:defRPr/>
            </a:pPr>
            <a:r>
              <a:rPr lang="en-US" sz="2800"/>
              <a:t>Give one or two clicks to hold contactor</a:t>
            </a:r>
          </a:p>
          <a:p>
            <a:pPr eaLnBrk="1" hangingPunct="1">
              <a:defRPr/>
            </a:pPr>
            <a:r>
              <a:rPr lang="en-US" sz="2800"/>
              <a:t>Re-insert wire if necessary</a:t>
            </a:r>
          </a:p>
          <a:p>
            <a:pPr eaLnBrk="1" hangingPunct="1">
              <a:defRPr/>
            </a:pPr>
            <a:r>
              <a:rPr lang="en-US" sz="2800"/>
              <a:t>FIRMLY SQUEEZE handle all the way thru the cycle and release.</a:t>
            </a:r>
          </a:p>
          <a:p>
            <a:pPr eaLnBrk="1" hangingPunct="1">
              <a:defRPr/>
            </a:pPr>
            <a:r>
              <a:rPr lang="en-US" sz="2800"/>
              <a:t>Conductor done!</a:t>
            </a:r>
          </a:p>
          <a:p>
            <a:pPr eaLnBrk="1" hangingPunct="1">
              <a:defRPr/>
            </a:pPr>
            <a:r>
              <a:rPr lang="en-US" sz="2800"/>
              <a:t>One note:  The 45A contactor.  You may need to squeeze the wire crimp wings just a bit to get it to a “U” shape to fit the crimper.</a:t>
            </a:r>
          </a:p>
        </p:txBody>
      </p:sp>
    </p:spTree>
    <p:extLst>
      <p:ext uri="{BB962C8B-B14F-4D97-AF65-F5344CB8AC3E}">
        <p14:creationId xmlns:p14="http://schemas.microsoft.com/office/powerpoint/2010/main" val="33957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Should look just like this!</a:t>
            </a:r>
          </a:p>
        </p:txBody>
      </p:sp>
      <p:pic>
        <p:nvPicPr>
          <p:cNvPr id="36867" name="Picture 5" descr="pro_crim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9" b="6306"/>
          <a:stretch/>
        </p:blipFill>
        <p:spPr>
          <a:xfrm>
            <a:off x="751839" y="1598612"/>
            <a:ext cx="7658913" cy="419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560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These are acceptable too!</a:t>
            </a:r>
          </a:p>
        </p:txBody>
      </p:sp>
      <p:pic>
        <p:nvPicPr>
          <p:cNvPr id="37891" name="Picture 6" descr="ready_to_inse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5467350" cy="49202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66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4838" cy="16319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P.S.  This is also the correct orientation for insertion into a correctly coded powerpole shell!</a:t>
            </a:r>
          </a:p>
        </p:txBody>
      </p:sp>
      <p:pic>
        <p:nvPicPr>
          <p:cNvPr id="38915" name="Picture 3" descr="ready_to_inse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81200"/>
            <a:ext cx="4997450" cy="449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b="1" dirty="0"/>
              <a:t>Anderson Powerpoles</a:t>
            </a:r>
            <a:br>
              <a:rPr lang="en-US" sz="4900" b="1" dirty="0"/>
            </a:br>
            <a:r>
              <a:rPr lang="en-US" sz="4900" b="1" dirty="0"/>
              <a:t>Standard for ARES/RACES!</a:t>
            </a:r>
            <a:endParaRPr lang="en-US" sz="66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2057400"/>
            <a:ext cx="8459787" cy="4038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6000" dirty="0">
                <a:cs typeface="Times New Roman" pitchFamily="18" charset="0"/>
              </a:rPr>
              <a:t>For use in amateur radio, the community has adopted a standard polarity for assembling the </a:t>
            </a:r>
            <a:r>
              <a:rPr lang="en-US" sz="6000" dirty="0" err="1">
                <a:cs typeface="Times New Roman" pitchFamily="18" charset="0"/>
              </a:rPr>
              <a:t>Singlepole</a:t>
            </a:r>
            <a:r>
              <a:rPr lang="en-US" sz="6000" dirty="0">
                <a:cs typeface="Times New Roman" pitchFamily="18" charset="0"/>
              </a:rPr>
              <a:t> connectors, using one red and one black housing, as well as a mnemonic for remembering the arrangement for the positive connector: </a:t>
            </a:r>
            <a:r>
              <a:rPr lang="en-US" sz="6000" i="1" dirty="0">
                <a:cs typeface="Times New Roman" pitchFamily="18" charset="0"/>
              </a:rPr>
              <a:t>Red Right—Tongue Top</a:t>
            </a:r>
            <a:r>
              <a:rPr lang="en-US" sz="6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6000" dirty="0">
                <a:cs typeface="Times New Roman" pitchFamily="18" charset="0"/>
              </a:rPr>
              <a:t>The ham standard is "12 volts" (actually 13.8 volts), with red positive and black negative. </a:t>
            </a:r>
          </a:p>
          <a:p>
            <a:pPr marL="0" indent="0" algn="ctr" eaLnBrk="1" hangingPunct="1">
              <a:buNone/>
            </a:pPr>
            <a:endParaRPr lang="en-US" sz="6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37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INCORRECT examples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85018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Contacts at odd angle.</a:t>
            </a:r>
          </a:p>
          <a:p>
            <a:pPr eaLnBrk="1" hangingPunct="1">
              <a:defRPr/>
            </a:pPr>
            <a:r>
              <a:rPr lang="en-US" sz="2800" dirty="0"/>
              <a:t>Twist them gently to correct orientation.</a:t>
            </a:r>
          </a:p>
        </p:txBody>
      </p:sp>
      <p:pic>
        <p:nvPicPr>
          <p:cNvPr id="39940" name="Picture 6" descr="PPpairNGangled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 b="26588"/>
          <a:stretch/>
        </p:blipFill>
        <p:spPr>
          <a:xfrm>
            <a:off x="914400" y="2507377"/>
            <a:ext cx="7315200" cy="375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INCORRECT examples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5438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Contact blades bent.</a:t>
            </a:r>
          </a:p>
          <a:p>
            <a:pPr eaLnBrk="1" hangingPunct="1">
              <a:defRPr/>
            </a:pPr>
            <a:r>
              <a:rPr lang="en-US" sz="2800" dirty="0"/>
              <a:t>Gently straighten them up.</a:t>
            </a:r>
          </a:p>
        </p:txBody>
      </p:sp>
      <p:pic>
        <p:nvPicPr>
          <p:cNvPr id="40964" name="Picture 6" descr="PPpairNGbent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4" b="11991"/>
          <a:stretch/>
        </p:blipFill>
        <p:spPr>
          <a:xfrm>
            <a:off x="1218141" y="2514600"/>
            <a:ext cx="7011459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85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INCORRECT examples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7924800" cy="144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/>
              <a:t>WRONG ORIENTATION!</a:t>
            </a:r>
          </a:p>
          <a:p>
            <a:pPr eaLnBrk="1" hangingPunct="1">
              <a:defRPr/>
            </a:pPr>
            <a:r>
              <a:rPr lang="en-US" sz="2800" dirty="0"/>
              <a:t>Flip wire and gently twist conductors to match connector.</a:t>
            </a:r>
          </a:p>
        </p:txBody>
      </p:sp>
      <p:pic>
        <p:nvPicPr>
          <p:cNvPr id="41988" name="Picture 6" descr="PPpairNG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" b="24292"/>
          <a:stretch/>
        </p:blipFill>
        <p:spPr>
          <a:xfrm>
            <a:off x="990600" y="2514600"/>
            <a:ext cx="7086600" cy="3835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6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CORRECT examples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Contacts straight</a:t>
            </a:r>
          </a:p>
          <a:p>
            <a:pPr eaLnBrk="1" hangingPunct="1">
              <a:defRPr/>
            </a:pPr>
            <a:r>
              <a:rPr lang="en-US" sz="2800"/>
              <a:t>Contacts correctly aligned</a:t>
            </a:r>
          </a:p>
          <a:p>
            <a:pPr eaLnBrk="1" hangingPunct="1">
              <a:defRPr/>
            </a:pPr>
            <a:r>
              <a:rPr lang="en-US" sz="2800"/>
              <a:t>Contacts correctly polarized</a:t>
            </a:r>
          </a:p>
          <a:p>
            <a:pPr eaLnBrk="1" hangingPunct="1">
              <a:defRPr/>
            </a:pPr>
            <a:r>
              <a:rPr lang="en-US" sz="2800"/>
              <a:t>Ready to insert</a:t>
            </a:r>
          </a:p>
        </p:txBody>
      </p:sp>
      <p:pic>
        <p:nvPicPr>
          <p:cNvPr id="43012" name="Picture 6" descr="PPx2OKN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0" b="15588"/>
          <a:stretch/>
        </p:blipFill>
        <p:spPr>
          <a:xfrm>
            <a:off x="3886200" y="1382650"/>
            <a:ext cx="4724400" cy="2551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8" descr="PPpairOKN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b="19757"/>
          <a:stretch/>
        </p:blipFill>
        <p:spPr>
          <a:xfrm>
            <a:off x="3962400" y="4038600"/>
            <a:ext cx="4797777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8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Final connector assembly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Insert contactor “curve” down towards the tongue (A).</a:t>
            </a:r>
          </a:p>
          <a:p>
            <a:pPr eaLnBrk="1" hangingPunct="1">
              <a:defRPr/>
            </a:pPr>
            <a:r>
              <a:rPr lang="en-US"/>
              <a:t>Slide straight in until “CLICK” is heard or felt.</a:t>
            </a:r>
          </a:p>
          <a:p>
            <a:pPr eaLnBrk="1" hangingPunct="1">
              <a:defRPr/>
            </a:pPr>
            <a:r>
              <a:rPr lang="en-US"/>
              <a:t>Tug back on conductor to verify lock</a:t>
            </a:r>
          </a:p>
          <a:p>
            <a:pPr eaLnBrk="1" hangingPunct="1">
              <a:defRPr/>
            </a:pPr>
            <a:r>
              <a:rPr lang="en-US"/>
              <a:t>Repeat with other conductor.</a:t>
            </a:r>
          </a:p>
          <a:p>
            <a:pPr eaLnBrk="1" hangingPunct="1">
              <a:defRPr/>
            </a:pPr>
            <a:r>
              <a:rPr lang="en-US"/>
              <a:t>DONE!  One powerpole completed!</a:t>
            </a:r>
          </a:p>
        </p:txBody>
      </p:sp>
    </p:spTree>
    <p:extLst>
      <p:ext uri="{BB962C8B-B14F-4D97-AF65-F5344CB8AC3E}">
        <p14:creationId xmlns:p14="http://schemas.microsoft.com/office/powerpoint/2010/main" val="6973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Cutaway showing contactor locked into connector</a:t>
            </a:r>
          </a:p>
        </p:txBody>
      </p:sp>
      <p:pic>
        <p:nvPicPr>
          <p:cNvPr id="45059" name="Picture 6" descr="PPcutaway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8138"/>
            <a:ext cx="6019800" cy="490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43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676400"/>
            <a:ext cx="8226425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OOPS!  I goofed up, or I need to remove the wire/conductor.  What do I do?</a:t>
            </a:r>
          </a:p>
        </p:txBody>
      </p:sp>
    </p:spTree>
    <p:extLst>
      <p:ext uri="{BB962C8B-B14F-4D97-AF65-F5344CB8AC3E}">
        <p14:creationId xmlns:p14="http://schemas.microsoft.com/office/powerpoint/2010/main" val="3359546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OOPS!  I goofed up, or I need to remove the wire/conductor.  </a:t>
            </a:r>
            <a:br>
              <a:rPr lang="en-US" sz="3600" dirty="0"/>
            </a:br>
            <a:r>
              <a:rPr lang="en-US" sz="3600" dirty="0"/>
              <a:t>What do I do?</a:t>
            </a:r>
            <a:br>
              <a:rPr lang="en-US" sz="3600" dirty="0"/>
            </a:br>
            <a:r>
              <a:rPr lang="en-US" sz="3600" dirty="0"/>
              <a:t>Contactor removal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A special APP tool is available to help remove the contactor from the shell.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BUT, A jewelers flat blade </a:t>
            </a:r>
            <a:r>
              <a:rPr lang="en-US" sz="2800" dirty="0" err="1"/>
              <a:t>tweaker</a:t>
            </a:r>
            <a:r>
              <a:rPr lang="en-US" sz="2800" dirty="0"/>
              <a:t> is also probably available in your tool box that will do the same thing!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Procedure is to put the blade just under the contactor curve and lift up while pulling on the conductor.  When the curve is clear, the conductor will pull right out.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(</a:t>
            </a:r>
            <a:r>
              <a:rPr lang="en-US" sz="2800" dirty="0" err="1"/>
              <a:t>Kinda</a:t>
            </a:r>
            <a:r>
              <a:rPr lang="en-US" sz="2800" dirty="0"/>
              <a:t> clunky first time you do it but it does work!)</a:t>
            </a:r>
          </a:p>
        </p:txBody>
      </p:sp>
    </p:spTree>
    <p:extLst>
      <p:ext uri="{BB962C8B-B14F-4D97-AF65-F5344CB8AC3E}">
        <p14:creationId xmlns:p14="http://schemas.microsoft.com/office/powerpoint/2010/main" val="32984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Contactor removal</a:t>
            </a:r>
          </a:p>
        </p:txBody>
      </p:sp>
      <p:pic>
        <p:nvPicPr>
          <p:cNvPr id="48131" name="Picture 6" descr="PPcutaway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 b="12788"/>
          <a:stretch/>
        </p:blipFill>
        <p:spPr>
          <a:xfrm>
            <a:off x="1043940" y="1399540"/>
            <a:ext cx="7086600" cy="4488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AutoShape 7"/>
          <p:cNvSpPr>
            <a:spLocks noChangeArrowheads="1"/>
          </p:cNvSpPr>
          <p:nvPr/>
        </p:nvSpPr>
        <p:spPr bwMode="auto">
          <a:xfrm rot="2158136">
            <a:off x="6585031" y="3933099"/>
            <a:ext cx="1219200" cy="685800"/>
          </a:xfrm>
          <a:prstGeom prst="left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5924550" y="4842444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Lift this up!</a:t>
            </a:r>
          </a:p>
        </p:txBody>
      </p:sp>
      <p:sp>
        <p:nvSpPr>
          <p:cNvPr id="48134" name="AutoShape 9"/>
          <p:cNvSpPr>
            <a:spLocks noChangeArrowheads="1"/>
          </p:cNvSpPr>
          <p:nvPr/>
        </p:nvSpPr>
        <p:spPr bwMode="auto">
          <a:xfrm rot="7270995">
            <a:off x="1447800" y="4167188"/>
            <a:ext cx="1219200" cy="685800"/>
          </a:xfrm>
          <a:prstGeom prst="left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2209800" y="487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Pull on this!</a:t>
            </a:r>
          </a:p>
        </p:txBody>
      </p:sp>
    </p:spTree>
    <p:extLst>
      <p:ext uri="{BB962C8B-B14F-4D97-AF65-F5344CB8AC3E}">
        <p14:creationId xmlns:p14="http://schemas.microsoft.com/office/powerpoint/2010/main" val="2275038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46965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ctr" defTabSz="914485" eaLnBrk="0" hangingPunct="0"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Thoughts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290286" y="1214437"/>
            <a:ext cx="8636000" cy="4929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6493" tIns="43247" rIns="86493" bIns="43247"/>
          <a:lstStyle/>
          <a:p>
            <a:pPr marL="223741" indent="-223741" eaLnBrk="0" hangingPunct="0">
              <a:buFontTx/>
              <a:buChar char="•"/>
              <a:defRPr/>
            </a:pPr>
            <a:r>
              <a:rPr lang="en-US" sz="2600" dirty="0">
                <a:latin typeface="Arial" charset="0"/>
              </a:rPr>
              <a:t>The 30A </a:t>
            </a:r>
            <a:r>
              <a:rPr lang="en-US" sz="2600" dirty="0" err="1">
                <a:latin typeface="Arial" charset="0"/>
              </a:rPr>
              <a:t>Powerpole</a:t>
            </a:r>
            <a:r>
              <a:rPr lang="en-US" sz="2600" dirty="0">
                <a:latin typeface="Arial" charset="0"/>
              </a:rPr>
              <a:t> is an ideal connector for 12vDC power connections.</a:t>
            </a:r>
          </a:p>
          <a:p>
            <a:pPr marL="223741" indent="-223741" eaLnBrk="0" hangingPunct="0">
              <a:buFontTx/>
              <a:buChar char="•"/>
              <a:defRPr/>
            </a:pPr>
            <a:r>
              <a:rPr lang="en-US" sz="2600" dirty="0">
                <a:latin typeface="Arial" charset="0"/>
              </a:rPr>
              <a:t>The housings mate together through molded dovetails.  </a:t>
            </a:r>
          </a:p>
          <a:p>
            <a:pPr marL="223741" indent="-223741" eaLnBrk="0" hangingPunct="0">
              <a:buFontTx/>
              <a:buChar char="•"/>
              <a:defRPr/>
            </a:pPr>
            <a:r>
              <a:rPr lang="en-US" sz="2600" dirty="0">
                <a:latin typeface="Arial" charset="0"/>
              </a:rPr>
              <a:t>Buy twice as many contacts as you will need for your project – crimping takes some skill.</a:t>
            </a:r>
          </a:p>
          <a:p>
            <a:pPr marL="223741" indent="-223741" eaLnBrk="0" hangingPunct="0">
              <a:buFontTx/>
              <a:buChar char="•"/>
              <a:defRPr/>
            </a:pPr>
            <a:r>
              <a:rPr lang="en-US" sz="2600" dirty="0">
                <a:latin typeface="Arial" charset="0"/>
              </a:rPr>
              <a:t>Make lots of short jumper cables to other connector types (e.g. ring, spade, OEM T-type).  They’re perfect for your emergency “jump-kit”.</a:t>
            </a:r>
          </a:p>
          <a:p>
            <a:pPr marL="223741" indent="-223741" eaLnBrk="0" hangingPunct="0">
              <a:buFontTx/>
              <a:buChar char="•"/>
              <a:defRPr/>
            </a:pPr>
            <a:r>
              <a:rPr lang="en-US" sz="2600" dirty="0">
                <a:latin typeface="Arial" charset="0"/>
              </a:rPr>
              <a:t>Keep your housings, contacts, zip wire, and crimping tool in your jump kit.  This way, you can make field repairs or even construct new cables on the spot.</a:t>
            </a:r>
          </a:p>
        </p:txBody>
      </p:sp>
    </p:spTree>
    <p:extLst>
      <p:ext uri="{BB962C8B-B14F-4D97-AF65-F5344CB8AC3E}">
        <p14:creationId xmlns:p14="http://schemas.microsoft.com/office/powerpoint/2010/main" val="326101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Powerpole Identification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4 different sizes</a:t>
            </a:r>
          </a:p>
          <a:p>
            <a:pPr eaLnBrk="1" hangingPunct="1">
              <a:defRPr/>
            </a:pPr>
            <a:r>
              <a:rPr lang="en-US" sz="2800" b="1" u="sng" dirty="0"/>
              <a:t>PP15/30/45</a:t>
            </a:r>
          </a:p>
          <a:p>
            <a:pPr eaLnBrk="1" hangingPunct="1">
              <a:defRPr/>
            </a:pPr>
            <a:r>
              <a:rPr lang="en-US" sz="2800" dirty="0"/>
              <a:t>PP75</a:t>
            </a:r>
          </a:p>
          <a:p>
            <a:pPr eaLnBrk="1" hangingPunct="1">
              <a:defRPr/>
            </a:pPr>
            <a:r>
              <a:rPr lang="en-US" sz="2800" dirty="0"/>
              <a:t>PP120</a:t>
            </a:r>
          </a:p>
          <a:p>
            <a:pPr eaLnBrk="1" hangingPunct="1">
              <a:defRPr/>
            </a:pPr>
            <a:r>
              <a:rPr lang="en-US" sz="2800" dirty="0"/>
              <a:t>PP180</a:t>
            </a:r>
          </a:p>
          <a:p>
            <a:pPr eaLnBrk="1" hangingPunct="1">
              <a:defRPr/>
            </a:pPr>
            <a:r>
              <a:rPr lang="en-US" sz="2800" b="1" i="1" dirty="0"/>
              <a:t>Only PP15/30/45 are interchangeable.  All others are not!</a:t>
            </a:r>
          </a:p>
        </p:txBody>
      </p:sp>
      <p:pic>
        <p:nvPicPr>
          <p:cNvPr id="10244" name="Picture 7" descr="ppfami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5015" y="1817092"/>
            <a:ext cx="4541837" cy="3974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7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FAQ’s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/>
              <a:t>“I’m using 15A connectors and the wire is just too small.  What do I do?”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Easy, double it then crimp it!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/>
              <a:t>“The wire fits better in the 30A or the 45A connector but the widget is only drawing 10 amps.  Can I use the higher capacity contactor?”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You sure can!  Nothing says you can’t use a higher amp contactor.  Just don’t go lower!</a:t>
            </a:r>
          </a:p>
          <a:p>
            <a:pPr lvl="1">
              <a:lnSpc>
                <a:spcPct val="8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4795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>
                <a:latin typeface="+mn-lt"/>
              </a:rPr>
              <a:t>“I’m not going to double the wire.  That’s just not how I roll.  Any other options?”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There sure is…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2209800"/>
            <a:ext cx="4037012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Reducing bushings!</a:t>
            </a:r>
          </a:p>
        </p:txBody>
      </p:sp>
      <p:pic>
        <p:nvPicPr>
          <p:cNvPr id="50180" name="Picture 7" descr="reducingbushings_xl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019300"/>
            <a:ext cx="4037013" cy="365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047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FAQ’s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“I don’t crimp anything.  Rosin runs in my blood and I keep a strand of 60/40 in my pocket at all times!  Can I solder these puppies?”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Yes you can, but don’t bubble-gum it or use a piece of rebar to solder the thing.  And don’t flow too much up the wire to harden it.  Less is more and beware of not melting the insulation!</a:t>
            </a:r>
          </a:p>
        </p:txBody>
      </p:sp>
    </p:spTree>
    <p:extLst>
      <p:ext uri="{BB962C8B-B14F-4D97-AF65-F5344CB8AC3E}">
        <p14:creationId xmlns:p14="http://schemas.microsoft.com/office/powerpoint/2010/main" val="37172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7" name="Rectangle 11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2317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“I’m a non-standard type-o-guy and none of my installations are standard…can these things make a non-standard configuration?”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Yes they can!  Use your imagination and document your work!</a:t>
            </a:r>
          </a:p>
        </p:txBody>
      </p:sp>
      <p:pic>
        <p:nvPicPr>
          <p:cNvPr id="52227" name="Picture 9" descr="anderson_power_poles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667000"/>
            <a:ext cx="399415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14" descr="fancy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895600"/>
            <a:ext cx="2684618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15" descr="R534963-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495800"/>
            <a:ext cx="2513013" cy="217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01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1500188"/>
            <a:ext cx="5805714" cy="4286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0" y="642938"/>
            <a:ext cx="9144000" cy="369966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ctr" defTabSz="914485" eaLnBrk="0" hangingPunct="0">
              <a:defRPr/>
            </a:pP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Powerpoles in Action</a:t>
            </a:r>
          </a:p>
        </p:txBody>
      </p:sp>
    </p:spTree>
    <p:extLst>
      <p:ext uri="{BB962C8B-B14F-4D97-AF65-F5344CB8AC3E}">
        <p14:creationId xmlns:p14="http://schemas.microsoft.com/office/powerpoint/2010/main" val="3495557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1500188"/>
            <a:ext cx="5805714" cy="4286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0" y="642938"/>
            <a:ext cx="9144000" cy="369966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ctr" defTabSz="914485" eaLnBrk="0" hangingPunct="0">
              <a:defRPr/>
            </a:pP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Powerpoles in Action</a:t>
            </a:r>
          </a:p>
        </p:txBody>
      </p:sp>
    </p:spTree>
    <p:extLst>
      <p:ext uri="{BB962C8B-B14F-4D97-AF65-F5344CB8AC3E}">
        <p14:creationId xmlns:p14="http://schemas.microsoft.com/office/powerpoint/2010/main" val="134263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1500188"/>
            <a:ext cx="5805714" cy="4286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642938"/>
            <a:ext cx="9144000" cy="369966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ctr" defTabSz="914485" eaLnBrk="0" hangingPunct="0">
              <a:defRPr/>
            </a:pP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Powerpoles in Action</a:t>
            </a:r>
          </a:p>
        </p:txBody>
      </p:sp>
    </p:spTree>
    <p:extLst>
      <p:ext uri="{BB962C8B-B14F-4D97-AF65-F5344CB8AC3E}">
        <p14:creationId xmlns:p14="http://schemas.microsoft.com/office/powerpoint/2010/main" val="3527383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285875"/>
            <a:ext cx="6502703" cy="48592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0" y="642938"/>
            <a:ext cx="9144000" cy="369966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ctr" defTabSz="914485" eaLnBrk="0" hangingPunct="0">
              <a:defRPr/>
            </a:pP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Powerpoles Accessories</a:t>
            </a:r>
          </a:p>
        </p:txBody>
      </p:sp>
    </p:spTree>
    <p:extLst>
      <p:ext uri="{BB962C8B-B14F-4D97-AF65-F5344CB8AC3E}">
        <p14:creationId xmlns:p14="http://schemas.microsoft.com/office/powerpoint/2010/main" val="3425962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Tie Wrap Lock</a:t>
            </a:r>
          </a:p>
        </p:txBody>
      </p:sp>
      <p:pic>
        <p:nvPicPr>
          <p:cNvPr id="30723" name="Picture 7" descr="\\Occserver\rodgers\GX620docs\My Pictures\pp4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902249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More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ea typeface="Arial Unicode MS" pitchFamily="34" charset="-128"/>
                <a:cs typeface="Arial Unicode MS" pitchFamily="34" charset="-128"/>
              </a:rPr>
              <a:t>Vendors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include: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www.powerwerx.com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http://www.westmountainradio.com/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Arial Unicode MS" pitchFamily="34" charset="-128"/>
                <a:cs typeface="Times New Roman" charset="0"/>
                <a:hlinkClick r:id="rId4"/>
              </a:rPr>
              <a:t>http://www.dcpwr.com</a:t>
            </a:r>
            <a:endParaRPr lang="en-US" dirty="0">
              <a:latin typeface="Arial Unicode MS" pitchFamily="34" charset="-128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Arial Unicode MS" pitchFamily="34" charset="-128"/>
                <a:cs typeface="Times New Roman" charset="0"/>
                <a:hlinkClick r:id="rId5"/>
              </a:rPr>
              <a:t>http://www.cablexperts.com</a:t>
            </a:r>
            <a:r>
              <a:rPr lang="en-US" dirty="0">
                <a:latin typeface="Arial Unicode MS" pitchFamily="34" charset="-128"/>
                <a:cs typeface="Times New Roman" charset="0"/>
              </a:rPr>
              <a:t> </a:t>
            </a:r>
            <a:r>
              <a:rPr lang="en-US" sz="2000" dirty="0">
                <a:latin typeface="Arial Unicode MS" pitchFamily="34" charset="-128"/>
                <a:cs typeface="Times New Roman" charset="0"/>
              </a:rPr>
              <a:t>(under DC Power)</a:t>
            </a:r>
            <a:br>
              <a:rPr lang="en-US" dirty="0">
                <a:latin typeface="Arial Unicode MS" pitchFamily="34" charset="-128"/>
                <a:cs typeface="Times New Roman" charset="0"/>
              </a:rPr>
            </a:br>
            <a:endParaRPr lang="en-US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99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Powerpole parts breakdown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7012" cy="4497387"/>
          </a:xfrm>
        </p:spPr>
        <p:txBody>
          <a:bodyPr>
            <a:noAutofit/>
          </a:bodyPr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sz="3600" dirty="0"/>
              <a:t>Housing</a:t>
            </a:r>
            <a:br>
              <a:rPr lang="en-US" sz="3600" dirty="0"/>
            </a:br>
            <a:endParaRPr lang="en-US" sz="1200" dirty="0"/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sz="3600" dirty="0"/>
              <a:t>Contacts</a:t>
            </a:r>
            <a:br>
              <a:rPr lang="en-US" sz="3600" dirty="0"/>
            </a:br>
            <a:endParaRPr lang="en-US" sz="1200" dirty="0"/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sz="3600" dirty="0"/>
              <a:t>Lock pin </a:t>
            </a:r>
            <a:r>
              <a:rPr lang="en-US" sz="3600" i="1" dirty="0"/>
              <a:t>(I recommend not using. Use glue instead)</a:t>
            </a:r>
          </a:p>
        </p:txBody>
      </p:sp>
      <p:pic>
        <p:nvPicPr>
          <p:cNvPr id="11268" name="Picture 9" descr="IMG_1229 constr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428875"/>
            <a:ext cx="4037013" cy="283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5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PP 15/30/45 Differences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5612" y="1447801"/>
            <a:ext cx="4040187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dirty="0"/>
              <a:t>15/30- Only difference is the size of the wire barrel on contact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/>
              <a:t>45-Style of wire mount is different than the 15/30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/>
              <a:t>When connected, hard to distinguish other than wire gauge used. </a:t>
            </a:r>
          </a:p>
        </p:txBody>
      </p:sp>
      <p:pic>
        <p:nvPicPr>
          <p:cNvPr id="12292" name="Picture 12" descr="powerpole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>
            <a:fillRect/>
          </a:stretch>
        </p:blipFill>
        <p:spPr>
          <a:xfrm>
            <a:off x="4537363" y="1676400"/>
            <a:ext cx="4327813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" y="1357312"/>
            <a:ext cx="3434348" cy="32908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4398" name="Group 9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27253"/>
              </p:ext>
            </p:extLst>
          </p:nvPr>
        </p:nvGraphicFramePr>
        <p:xfrm>
          <a:off x="4167682" y="1357312"/>
          <a:ext cx="4519118" cy="3138491"/>
        </p:xfrm>
        <a:graphic>
          <a:graphicData uri="http://schemas.openxmlformats.org/drawingml/2006/table">
            <a:tbl>
              <a:tblPr/>
              <a:tblGrid>
                <a:gridCol w="1527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P/N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Amp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Gauge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CONTACT OPTIONS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1332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15A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16-20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0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1331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30A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12-16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261G2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45A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CONNECTOR HOUSING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1327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0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1327G6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BLACK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2867" marB="4286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4399" name="Rectangle 927"/>
          <p:cNvSpPr>
            <a:spLocks noChangeArrowheads="1"/>
          </p:cNvSpPr>
          <p:nvPr/>
        </p:nvSpPr>
        <p:spPr bwMode="auto">
          <a:xfrm>
            <a:off x="0" y="642938"/>
            <a:ext cx="9144000" cy="369966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ctr" defTabSz="914485" eaLnBrk="0" hangingPunct="0">
              <a:defRPr/>
            </a:pP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One housing design, three contact options</a:t>
            </a:r>
          </a:p>
        </p:txBody>
      </p:sp>
    </p:spTree>
    <p:extLst>
      <p:ext uri="{BB962C8B-B14F-4D97-AF65-F5344CB8AC3E}">
        <p14:creationId xmlns:p14="http://schemas.microsoft.com/office/powerpoint/2010/main" val="105523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1143001"/>
            <a:ext cx="6903357" cy="37593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0" y="642938"/>
            <a:ext cx="9144000" cy="369966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ctr" defTabSz="914485" eaLnBrk="0" hangingPunct="0">
              <a:defRPr/>
            </a:pP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Anatomy of a </a:t>
            </a:r>
            <a:r>
              <a:rPr 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Powerpole</a:t>
            </a:r>
            <a:endParaRPr lang="en-US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65" y="4929188"/>
            <a:ext cx="4440464" cy="13974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4929188"/>
            <a:ext cx="2435679" cy="13974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17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Powerpole assembly tools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/>
              <a:t>Three basic tools needed</a:t>
            </a:r>
          </a:p>
          <a:p>
            <a:pPr marL="1409700" lvl="2" indent="-609600">
              <a:buFont typeface="Wingdings" pitchFamily="2" charset="2"/>
              <a:buAutoNum type="arabicPeriod"/>
              <a:defRPr/>
            </a:pPr>
            <a:r>
              <a:rPr lang="en-US" sz="3600" dirty="0"/>
              <a:t>Wire cutters</a:t>
            </a:r>
          </a:p>
          <a:p>
            <a:pPr marL="1409700" lvl="2" indent="-609600">
              <a:buFont typeface="Wingdings" pitchFamily="2" charset="2"/>
              <a:buAutoNum type="arabicPeriod"/>
              <a:defRPr/>
            </a:pPr>
            <a:r>
              <a:rPr lang="en-US" sz="3600" dirty="0"/>
              <a:t>Wire strippers</a:t>
            </a:r>
          </a:p>
          <a:p>
            <a:pPr marL="1409700" lvl="2" indent="-609600">
              <a:buFont typeface="Wingdings" pitchFamily="2" charset="2"/>
              <a:buAutoNum type="arabicPeriod"/>
              <a:defRPr/>
            </a:pPr>
            <a:r>
              <a:rPr lang="en-US" sz="3600" dirty="0"/>
              <a:t>Contact crimper</a:t>
            </a:r>
            <a:r>
              <a:rPr lang="en-US" sz="3600" baseline="30000" dirty="0"/>
              <a:t>*</a:t>
            </a:r>
            <a:br>
              <a:rPr lang="en-US" baseline="30000" dirty="0"/>
            </a:br>
            <a:endParaRPr lang="en-US" baseline="30000" dirty="0"/>
          </a:p>
          <a:p>
            <a:pPr marL="609600" indent="-609600" eaLnBrk="1" hangingPunct="1">
              <a:defRPr/>
            </a:pPr>
            <a:r>
              <a:rPr lang="en-US" dirty="0"/>
              <a:t>One sundry item</a:t>
            </a:r>
          </a:p>
          <a:p>
            <a:pPr marL="1409700" lvl="2" indent="-609600">
              <a:buFont typeface="Wingdings" pitchFamily="2" charset="2"/>
              <a:buAutoNum type="arabicPeriod"/>
              <a:defRPr/>
            </a:pPr>
            <a:r>
              <a:rPr lang="en-US" sz="3600" dirty="0"/>
              <a:t>Glue/adhesive (aka crazy glue)</a:t>
            </a:r>
          </a:p>
        </p:txBody>
      </p:sp>
    </p:spTree>
    <p:extLst>
      <p:ext uri="{BB962C8B-B14F-4D97-AF65-F5344CB8AC3E}">
        <p14:creationId xmlns:p14="http://schemas.microsoft.com/office/powerpoint/2010/main" val="21846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1368</Words>
  <Application>Microsoft Office PowerPoint</Application>
  <PresentationFormat>On-screen Show (4:3)</PresentationFormat>
  <Paragraphs>206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 Unicode MS</vt:lpstr>
      <vt:lpstr>Arial</vt:lpstr>
      <vt:lpstr>Calibri</vt:lpstr>
      <vt:lpstr>Times New Roman</vt:lpstr>
      <vt:lpstr>Wingdings</vt:lpstr>
      <vt:lpstr>Office Theme</vt:lpstr>
      <vt:lpstr>Anderson Powerpoles</vt:lpstr>
      <vt:lpstr>Anderson Powerpoles</vt:lpstr>
      <vt:lpstr>Anderson Powerpoles Standard for ARES/RACES!</vt:lpstr>
      <vt:lpstr>Powerpole Identification</vt:lpstr>
      <vt:lpstr>Powerpole parts breakdown</vt:lpstr>
      <vt:lpstr>PP 15/30/45 Differences</vt:lpstr>
      <vt:lpstr>PowerPoint Presentation</vt:lpstr>
      <vt:lpstr>PowerPoint Presentation</vt:lpstr>
      <vt:lpstr>Powerpole assembly tools</vt:lpstr>
      <vt:lpstr>Wire cutters</vt:lpstr>
      <vt:lpstr>Wire Strippers</vt:lpstr>
      <vt:lpstr>Contact crimper</vt:lpstr>
      <vt:lpstr>Contact crimpers (NO!)</vt:lpstr>
      <vt:lpstr>Contact crimpers (Top of the Line)</vt:lpstr>
      <vt:lpstr>Contact crimpers (Just right!)</vt:lpstr>
      <vt:lpstr>PowerPoint Presentation</vt:lpstr>
      <vt:lpstr>PowerPoint Presentation</vt:lpstr>
      <vt:lpstr>Assembly procedures</vt:lpstr>
      <vt:lpstr>Shell selection</vt:lpstr>
      <vt:lpstr>Shell selection (AMATEUR RADIO)</vt:lpstr>
      <vt:lpstr>Shell assembly</vt:lpstr>
      <vt:lpstr>Shell assembly</vt:lpstr>
      <vt:lpstr>Shell assembly</vt:lpstr>
      <vt:lpstr>Contactor Selection</vt:lpstr>
      <vt:lpstr>Contactor assembly.</vt:lpstr>
      <vt:lpstr>Contactor assembly continued.</vt:lpstr>
      <vt:lpstr>Should look just like this!</vt:lpstr>
      <vt:lpstr>These are acceptable too!</vt:lpstr>
      <vt:lpstr>P.S.  This is also the correct orientation for insertion into a correctly coded powerpole shell!</vt:lpstr>
      <vt:lpstr>INCORRECT examples</vt:lpstr>
      <vt:lpstr>INCORRECT examples</vt:lpstr>
      <vt:lpstr>INCORRECT examples</vt:lpstr>
      <vt:lpstr>CORRECT examples</vt:lpstr>
      <vt:lpstr>Final connector assembly</vt:lpstr>
      <vt:lpstr>Cutaway showing contactor locked into connector</vt:lpstr>
      <vt:lpstr>OOPS!  I goofed up, or I need to remove the wire/conductor.  What do I do?</vt:lpstr>
      <vt:lpstr>OOPS!  I goofed up, or I need to remove the wire/conductor.   What do I do? Contactor removal</vt:lpstr>
      <vt:lpstr>Contactor removal</vt:lpstr>
      <vt:lpstr>PowerPoint Presentation</vt:lpstr>
      <vt:lpstr>FAQ’s</vt:lpstr>
      <vt:lpstr>“I’m not going to double the wire.  That’s just not how I roll.  Any other options?” There sure is…</vt:lpstr>
      <vt:lpstr>FAQ’s</vt:lpstr>
      <vt:lpstr>“I’m a non-standard type-o-guy and none of my installations are standard…can these things make a non-standard configuration?” Yes they can!  Use your imagination and document your work!</vt:lpstr>
      <vt:lpstr>PowerPoint Presentation</vt:lpstr>
      <vt:lpstr>PowerPoint Presentation</vt:lpstr>
      <vt:lpstr>PowerPoint Presentation</vt:lpstr>
      <vt:lpstr>PowerPoint Presentation</vt:lpstr>
      <vt:lpstr>Tie Wrap Lock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Melvyn Ming</dc:creator>
  <cp:lastModifiedBy>Asa Jay</cp:lastModifiedBy>
  <cp:revision>10</cp:revision>
  <dcterms:created xsi:type="dcterms:W3CDTF">2012-06-05T00:18:54Z</dcterms:created>
  <dcterms:modified xsi:type="dcterms:W3CDTF">2019-06-10T03:36:36Z</dcterms:modified>
</cp:coreProperties>
</file>