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2" r:id="rId5"/>
    <p:sldId id="260" r:id="rId6"/>
    <p:sldId id="263" r:id="rId7"/>
    <p:sldId id="261" r:id="rId8"/>
    <p:sldId id="265" r:id="rId9"/>
    <p:sldId id="264" r:id="rId10"/>
    <p:sldId id="266" r:id="rId11"/>
    <p:sldId id="270" r:id="rId12"/>
    <p:sldId id="271" r:id="rId13"/>
    <p:sldId id="267" r:id="rId14"/>
    <p:sldId id="272" r:id="rId15"/>
    <p:sldId id="275" r:id="rId16"/>
    <p:sldId id="268" r:id="rId17"/>
    <p:sldId id="274" r:id="rId18"/>
    <p:sldId id="273" r:id="rId19"/>
    <p:sldId id="277" r:id="rId20"/>
    <p:sldId id="276" r:id="rId21"/>
    <p:sldId id="278" r:id="rId22"/>
    <p:sldId id="279"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16" d="100"/>
          <a:sy n="116" d="100"/>
        </p:scale>
        <p:origin x="146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FD49EF4-3C7A-43D9-A977-31CBABA8C0E4}" type="datetimeFigureOut">
              <a:rPr lang="en-US" smtClean="0"/>
              <a:t>9/4/2017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A4E2CC-5C51-48B8-80E6-0D5363D66A3D}" type="slidenum">
              <a:rPr lang="en-US" smtClean="0"/>
              <a:t>‹#›</a:t>
            </a:fld>
            <a:endParaRPr lang="en-US"/>
          </a:p>
        </p:txBody>
      </p:sp>
    </p:spTree>
    <p:extLst>
      <p:ext uri="{BB962C8B-B14F-4D97-AF65-F5344CB8AC3E}">
        <p14:creationId xmlns:p14="http://schemas.microsoft.com/office/powerpoint/2010/main" val="383499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D49EF4-3C7A-43D9-A977-31CBABA8C0E4}" type="datetimeFigureOut">
              <a:rPr lang="en-US" smtClean="0"/>
              <a:t>9/4/2017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A4E2CC-5C51-48B8-80E6-0D5363D66A3D}" type="slidenum">
              <a:rPr lang="en-US" smtClean="0"/>
              <a:t>‹#›</a:t>
            </a:fld>
            <a:endParaRPr lang="en-US"/>
          </a:p>
        </p:txBody>
      </p:sp>
    </p:spTree>
    <p:extLst>
      <p:ext uri="{BB962C8B-B14F-4D97-AF65-F5344CB8AC3E}">
        <p14:creationId xmlns:p14="http://schemas.microsoft.com/office/powerpoint/2010/main" val="4169009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D49EF4-3C7A-43D9-A977-31CBABA8C0E4}" type="datetimeFigureOut">
              <a:rPr lang="en-US" smtClean="0"/>
              <a:t>9/4/2017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A4E2CC-5C51-48B8-80E6-0D5363D66A3D}" type="slidenum">
              <a:rPr lang="en-US" smtClean="0"/>
              <a:t>‹#›</a:t>
            </a:fld>
            <a:endParaRPr lang="en-US"/>
          </a:p>
        </p:txBody>
      </p:sp>
    </p:spTree>
    <p:extLst>
      <p:ext uri="{BB962C8B-B14F-4D97-AF65-F5344CB8AC3E}">
        <p14:creationId xmlns:p14="http://schemas.microsoft.com/office/powerpoint/2010/main" val="1767497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D49EF4-3C7A-43D9-A977-31CBABA8C0E4}" type="datetimeFigureOut">
              <a:rPr lang="en-US" smtClean="0"/>
              <a:t>9/4/2017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A4E2CC-5C51-48B8-80E6-0D5363D66A3D}" type="slidenum">
              <a:rPr lang="en-US" smtClean="0"/>
              <a:t>‹#›</a:t>
            </a:fld>
            <a:endParaRPr lang="en-US"/>
          </a:p>
        </p:txBody>
      </p:sp>
    </p:spTree>
    <p:extLst>
      <p:ext uri="{BB962C8B-B14F-4D97-AF65-F5344CB8AC3E}">
        <p14:creationId xmlns:p14="http://schemas.microsoft.com/office/powerpoint/2010/main" val="3840253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D49EF4-3C7A-43D9-A977-31CBABA8C0E4}" type="datetimeFigureOut">
              <a:rPr lang="en-US" smtClean="0"/>
              <a:t>9/4/2017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A4E2CC-5C51-48B8-80E6-0D5363D66A3D}" type="slidenum">
              <a:rPr lang="en-US" smtClean="0"/>
              <a:t>‹#›</a:t>
            </a:fld>
            <a:endParaRPr lang="en-US"/>
          </a:p>
        </p:txBody>
      </p:sp>
    </p:spTree>
    <p:extLst>
      <p:ext uri="{BB962C8B-B14F-4D97-AF65-F5344CB8AC3E}">
        <p14:creationId xmlns:p14="http://schemas.microsoft.com/office/powerpoint/2010/main" val="2877829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FD49EF4-3C7A-43D9-A977-31CBABA8C0E4}" type="datetimeFigureOut">
              <a:rPr lang="en-US" smtClean="0"/>
              <a:t>9/4/2017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A4E2CC-5C51-48B8-80E6-0D5363D66A3D}" type="slidenum">
              <a:rPr lang="en-US" smtClean="0"/>
              <a:t>‹#›</a:t>
            </a:fld>
            <a:endParaRPr lang="en-US"/>
          </a:p>
        </p:txBody>
      </p:sp>
    </p:spTree>
    <p:extLst>
      <p:ext uri="{BB962C8B-B14F-4D97-AF65-F5344CB8AC3E}">
        <p14:creationId xmlns:p14="http://schemas.microsoft.com/office/powerpoint/2010/main" val="3340095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FD49EF4-3C7A-43D9-A977-31CBABA8C0E4}" type="datetimeFigureOut">
              <a:rPr lang="en-US" smtClean="0"/>
              <a:t>9/4/2017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A4E2CC-5C51-48B8-80E6-0D5363D66A3D}" type="slidenum">
              <a:rPr lang="en-US" smtClean="0"/>
              <a:t>‹#›</a:t>
            </a:fld>
            <a:endParaRPr lang="en-US"/>
          </a:p>
        </p:txBody>
      </p:sp>
    </p:spTree>
    <p:extLst>
      <p:ext uri="{BB962C8B-B14F-4D97-AF65-F5344CB8AC3E}">
        <p14:creationId xmlns:p14="http://schemas.microsoft.com/office/powerpoint/2010/main" val="1491221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FD49EF4-3C7A-43D9-A977-31CBABA8C0E4}" type="datetimeFigureOut">
              <a:rPr lang="en-US" smtClean="0"/>
              <a:t>9/4/2017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A4E2CC-5C51-48B8-80E6-0D5363D66A3D}" type="slidenum">
              <a:rPr lang="en-US" smtClean="0"/>
              <a:t>‹#›</a:t>
            </a:fld>
            <a:endParaRPr lang="en-US"/>
          </a:p>
        </p:txBody>
      </p:sp>
    </p:spTree>
    <p:extLst>
      <p:ext uri="{BB962C8B-B14F-4D97-AF65-F5344CB8AC3E}">
        <p14:creationId xmlns:p14="http://schemas.microsoft.com/office/powerpoint/2010/main" val="1334800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D49EF4-3C7A-43D9-A977-31CBABA8C0E4}" type="datetimeFigureOut">
              <a:rPr lang="en-US" smtClean="0"/>
              <a:t>9/4/2017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A4E2CC-5C51-48B8-80E6-0D5363D66A3D}" type="slidenum">
              <a:rPr lang="en-US" smtClean="0"/>
              <a:t>‹#›</a:t>
            </a:fld>
            <a:endParaRPr lang="en-US"/>
          </a:p>
        </p:txBody>
      </p:sp>
    </p:spTree>
    <p:extLst>
      <p:ext uri="{BB962C8B-B14F-4D97-AF65-F5344CB8AC3E}">
        <p14:creationId xmlns:p14="http://schemas.microsoft.com/office/powerpoint/2010/main" val="579363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D49EF4-3C7A-43D9-A977-31CBABA8C0E4}" type="datetimeFigureOut">
              <a:rPr lang="en-US" smtClean="0"/>
              <a:t>9/4/2017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A4E2CC-5C51-48B8-80E6-0D5363D66A3D}" type="slidenum">
              <a:rPr lang="en-US" smtClean="0"/>
              <a:t>‹#›</a:t>
            </a:fld>
            <a:endParaRPr lang="en-US"/>
          </a:p>
        </p:txBody>
      </p:sp>
    </p:spTree>
    <p:extLst>
      <p:ext uri="{BB962C8B-B14F-4D97-AF65-F5344CB8AC3E}">
        <p14:creationId xmlns:p14="http://schemas.microsoft.com/office/powerpoint/2010/main" val="2893459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D49EF4-3C7A-43D9-A977-31CBABA8C0E4}" type="datetimeFigureOut">
              <a:rPr lang="en-US" smtClean="0"/>
              <a:t>9/4/2017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A4E2CC-5C51-48B8-80E6-0D5363D66A3D}" type="slidenum">
              <a:rPr lang="en-US" smtClean="0"/>
              <a:t>‹#›</a:t>
            </a:fld>
            <a:endParaRPr lang="en-US"/>
          </a:p>
        </p:txBody>
      </p:sp>
    </p:spTree>
    <p:extLst>
      <p:ext uri="{BB962C8B-B14F-4D97-AF65-F5344CB8AC3E}">
        <p14:creationId xmlns:p14="http://schemas.microsoft.com/office/powerpoint/2010/main" val="142433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D49EF4-3C7A-43D9-A977-31CBABA8C0E4}" type="datetimeFigureOut">
              <a:rPr lang="en-US" smtClean="0"/>
              <a:t>9/4/2017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A4E2CC-5C51-48B8-80E6-0D5363D66A3D}" type="slidenum">
              <a:rPr lang="en-US" smtClean="0"/>
              <a:t>‹#›</a:t>
            </a:fld>
            <a:endParaRPr lang="en-US"/>
          </a:p>
        </p:txBody>
      </p:sp>
    </p:spTree>
    <p:extLst>
      <p:ext uri="{BB962C8B-B14F-4D97-AF65-F5344CB8AC3E}">
        <p14:creationId xmlns:p14="http://schemas.microsoft.com/office/powerpoint/2010/main" val="10034872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mailto:k7pkt@arrl.net"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60000"/>
                <a:lumOff val="40000"/>
                <a:alpha val="50000"/>
              </a:schemeClr>
            </a:gs>
            <a:gs pos="50000">
              <a:schemeClr val="accent4">
                <a:lumMod val="40000"/>
                <a:lumOff val="60000"/>
                <a:alpha val="50000"/>
              </a:schemeClr>
            </a:gs>
            <a:gs pos="100000">
              <a:schemeClr val="accent4">
                <a:lumMod val="20000"/>
                <a:lumOff val="80000"/>
                <a:alpha val="50000"/>
              </a:schemeClr>
            </a:gs>
          </a:gsLst>
          <a:lin ang="16200000" scaled="0"/>
        </a:gradFill>
        <a:effectLst/>
      </p:bgPr>
    </p:bg>
    <p:spTree>
      <p:nvGrpSpPr>
        <p:cNvPr id="1" name=""/>
        <p:cNvGrpSpPr/>
        <p:nvPr/>
      </p:nvGrpSpPr>
      <p:grpSpPr>
        <a:xfrm>
          <a:off x="0" y="0"/>
          <a:ext cx="0" cy="0"/>
          <a:chOff x="0" y="0"/>
          <a:chExt cx="0" cy="0"/>
        </a:xfrm>
      </p:grpSpPr>
      <p:pic>
        <p:nvPicPr>
          <p:cNvPr id="4" name="Picture 2" descr="C:\Users\Todd\Desktop\Lilac Parade\Lilac pi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18" y="0"/>
            <a:ext cx="9063446" cy="165320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spokanelilacfestival.org/uploads/3/4/7/3/34735069/2017spokanelilacpin-resized_or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3689" y="1953873"/>
            <a:ext cx="4953000" cy="4602090"/>
          </a:xfrm>
          <a:prstGeom prst="rect">
            <a:avLst/>
          </a:prstGeom>
          <a:noFill/>
          <a:ln w="57150">
            <a:solidFill>
              <a:srgbClr val="7030A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75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9800" y="3733801"/>
            <a:ext cx="6400800" cy="1815882"/>
          </a:xfrm>
          <a:prstGeom prst="rect">
            <a:avLst/>
          </a:prstGeom>
          <a:noFill/>
        </p:spPr>
        <p:txBody>
          <a:bodyPr wrap="square" rtlCol="0">
            <a:spAutoFit/>
          </a:bodyPr>
          <a:lstStyle/>
          <a:p>
            <a:r>
              <a:rPr lang="en-US" sz="2800" dirty="0"/>
              <a:t>___________________</a:t>
            </a:r>
            <a:endParaRPr lang="en-US" sz="900" dirty="0"/>
          </a:p>
          <a:p>
            <a:r>
              <a:rPr lang="en-US" sz="2800" dirty="0"/>
              <a:t>___________________</a:t>
            </a:r>
          </a:p>
          <a:p>
            <a:endParaRPr lang="en-US" sz="2800" dirty="0"/>
          </a:p>
          <a:p>
            <a:r>
              <a:rPr lang="en-US" sz="2800" dirty="0"/>
              <a:t>___________________</a:t>
            </a:r>
          </a:p>
        </p:txBody>
      </p:sp>
      <p:sp>
        <p:nvSpPr>
          <p:cNvPr id="4" name="TextBox 3"/>
          <p:cNvSpPr txBox="1"/>
          <p:nvPr/>
        </p:nvSpPr>
        <p:spPr>
          <a:xfrm>
            <a:off x="0" y="0"/>
            <a:ext cx="9144000" cy="707886"/>
          </a:xfrm>
          <a:prstGeom prst="rect">
            <a:avLst/>
          </a:prstGeom>
          <a:solidFill>
            <a:srgbClr val="7030A0"/>
          </a:solidFill>
        </p:spPr>
        <p:txBody>
          <a:bodyPr wrap="square" rtlCol="0">
            <a:spAutoFit/>
          </a:bodyPr>
          <a:lstStyle/>
          <a:p>
            <a:pPr algn="ctr"/>
            <a:r>
              <a:rPr lang="en-US" sz="4000" dirty="0">
                <a:solidFill>
                  <a:schemeClr val="bg1"/>
                </a:solidFill>
              </a:rPr>
              <a:t>GOLF CARTS</a:t>
            </a:r>
          </a:p>
        </p:txBody>
      </p:sp>
      <p:sp>
        <p:nvSpPr>
          <p:cNvPr id="5" name="Rounded Rectangle 4"/>
          <p:cNvSpPr/>
          <p:nvPr/>
        </p:nvSpPr>
        <p:spPr>
          <a:xfrm>
            <a:off x="1905000" y="3704773"/>
            <a:ext cx="4800600" cy="1219200"/>
          </a:xfrm>
          <a:prstGeom prst="round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C:\Users\Todd\Desktop\Lilac Parade\Lilac pic.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8329394" y="5943600"/>
            <a:ext cx="772151" cy="88446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62555" y="990600"/>
            <a:ext cx="8618889" cy="2431435"/>
          </a:xfrm>
          <a:prstGeom prst="rect">
            <a:avLst/>
          </a:prstGeom>
          <a:noFill/>
        </p:spPr>
        <p:txBody>
          <a:bodyPr wrap="square" rtlCol="0">
            <a:spAutoFit/>
          </a:bodyPr>
          <a:lstStyle/>
          <a:p>
            <a:r>
              <a:rPr lang="en-US" sz="2400" dirty="0"/>
              <a:t>We have been given permission to use golf carts to get Amateurs quickly moved from parking locations, to the </a:t>
            </a:r>
            <a:r>
              <a:rPr lang="en-US" sz="2400" dirty="0" err="1"/>
              <a:t>Comm</a:t>
            </a:r>
            <a:r>
              <a:rPr lang="en-US" sz="2400" dirty="0"/>
              <a:t> Van, and then to their parade stations.</a:t>
            </a:r>
          </a:p>
          <a:p>
            <a:endParaRPr lang="en-US" sz="800" dirty="0"/>
          </a:p>
          <a:p>
            <a:r>
              <a:rPr lang="en-US" sz="2400" dirty="0"/>
              <a:t>If you need a ride after the parade, coordinate through net control to reach these authorized golf cart drivers.  Please do not drive a golf cart unless you have pre-approval. </a:t>
            </a:r>
          </a:p>
        </p:txBody>
      </p:sp>
    </p:spTree>
    <p:extLst>
      <p:ext uri="{BB962C8B-B14F-4D97-AF65-F5344CB8AC3E}">
        <p14:creationId xmlns:p14="http://schemas.microsoft.com/office/powerpoint/2010/main" val="1127690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nodeType="withEffect">
                                  <p:stCondLst>
                                    <p:cond delay="0"/>
                                  </p:stCondLst>
                                  <p:iterate type="lt">
                                    <p:tmAbs val="25"/>
                                  </p:iterate>
                                  <p:childTnLst>
                                    <p:set>
                                      <p:cBhvr override="childStyle">
                                        <p:cTn id="6" dur="indefinite"/>
                                        <p:tgtEl>
                                          <p:spTgt spid="2">
                                            <p:txEl>
                                              <p:pRg st="1" end="1"/>
                                            </p:txEl>
                                          </p:spTgt>
                                        </p:tgtEl>
                                        <p:attrNameLst>
                                          <p:attrName>style.fontWeight</p:attrName>
                                        </p:attrNameLst>
                                      </p:cBhvr>
                                      <p:to>
                                        <p:strVal val="bold"/>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62000"/>
            <a:ext cx="9144000" cy="830997"/>
          </a:xfrm>
          <a:prstGeom prst="rect">
            <a:avLst/>
          </a:prstGeom>
          <a:noFill/>
        </p:spPr>
        <p:txBody>
          <a:bodyPr wrap="square" rtlCol="0">
            <a:spAutoFit/>
          </a:bodyPr>
          <a:lstStyle/>
          <a:p>
            <a:pPr algn="ctr"/>
            <a:r>
              <a:rPr lang="en-US" sz="4800" b="1" dirty="0" err="1"/>
              <a:t>CComm</a:t>
            </a:r>
            <a:endParaRPr lang="en-US" sz="4800" b="1" dirty="0"/>
          </a:p>
        </p:txBody>
      </p:sp>
      <p:sp>
        <p:nvSpPr>
          <p:cNvPr id="4" name="TextBox 3"/>
          <p:cNvSpPr txBox="1"/>
          <p:nvPr/>
        </p:nvSpPr>
        <p:spPr>
          <a:xfrm>
            <a:off x="0" y="0"/>
            <a:ext cx="9144000" cy="707886"/>
          </a:xfrm>
          <a:prstGeom prst="rect">
            <a:avLst/>
          </a:prstGeom>
          <a:solidFill>
            <a:srgbClr val="7030A0"/>
          </a:solidFill>
        </p:spPr>
        <p:txBody>
          <a:bodyPr wrap="square" rtlCol="0">
            <a:spAutoFit/>
          </a:bodyPr>
          <a:lstStyle/>
          <a:p>
            <a:pPr algn="ctr"/>
            <a:r>
              <a:rPr lang="en-US" sz="4000" dirty="0">
                <a:solidFill>
                  <a:schemeClr val="bg1"/>
                </a:solidFill>
              </a:rPr>
              <a:t>EMERGENCIES</a:t>
            </a:r>
          </a:p>
        </p:txBody>
      </p:sp>
      <p:sp>
        <p:nvSpPr>
          <p:cNvPr id="7" name="TextBox 6"/>
          <p:cNvSpPr txBox="1"/>
          <p:nvPr/>
        </p:nvSpPr>
        <p:spPr>
          <a:xfrm>
            <a:off x="381000" y="1676400"/>
            <a:ext cx="8458200" cy="4832092"/>
          </a:xfrm>
          <a:prstGeom prst="rect">
            <a:avLst/>
          </a:prstGeom>
          <a:noFill/>
        </p:spPr>
        <p:txBody>
          <a:bodyPr wrap="square" rtlCol="0">
            <a:spAutoFit/>
          </a:bodyPr>
          <a:lstStyle/>
          <a:p>
            <a:r>
              <a:rPr lang="en-US" sz="2800" dirty="0"/>
              <a:t>As Parade Radio Operators, we have direct contact with </a:t>
            </a:r>
            <a:r>
              <a:rPr lang="en-US" sz="2800" dirty="0" err="1"/>
              <a:t>Ccomm</a:t>
            </a:r>
            <a:r>
              <a:rPr lang="en-US" sz="2800" dirty="0"/>
              <a:t>, who in turn is seated next to dispatchers that can send Fire, Police or Ambulance to a location.</a:t>
            </a:r>
          </a:p>
          <a:p>
            <a:endParaRPr lang="en-US" sz="2800" dirty="0"/>
          </a:p>
          <a:p>
            <a:r>
              <a:rPr lang="en-US" sz="2800" dirty="0"/>
              <a:t>REMEMBER: Emergency Communications take priority over all other communications. </a:t>
            </a:r>
          </a:p>
          <a:p>
            <a:endParaRPr lang="en-US" sz="2800" dirty="0"/>
          </a:p>
          <a:p>
            <a:r>
              <a:rPr lang="en-US" sz="2800" dirty="0"/>
              <a:t>If there is an emergency going on, </a:t>
            </a:r>
            <a:r>
              <a:rPr lang="en-US" sz="2800" u="sng" dirty="0"/>
              <a:t>maintain radio silence</a:t>
            </a:r>
            <a:r>
              <a:rPr lang="en-US" sz="2800" dirty="0"/>
              <a:t> on the frequency in use for that emergency. </a:t>
            </a:r>
          </a:p>
          <a:p>
            <a:endParaRPr lang="en-US" sz="2800" dirty="0"/>
          </a:p>
          <a:p>
            <a:r>
              <a:rPr lang="en-US" sz="2800" dirty="0"/>
              <a:t>Urgent issues? call the </a:t>
            </a:r>
            <a:r>
              <a:rPr lang="en-US" sz="2800" dirty="0">
                <a:solidFill>
                  <a:srgbClr val="FF0000"/>
                </a:solidFill>
              </a:rPr>
              <a:t>Red Phone</a:t>
            </a:r>
            <a:r>
              <a:rPr lang="en-US" sz="2800" dirty="0"/>
              <a:t>.</a:t>
            </a:r>
          </a:p>
        </p:txBody>
      </p:sp>
      <p:pic>
        <p:nvPicPr>
          <p:cNvPr id="8" name="Picture 2" descr="C:\Users\Todd\Desktop\Lilac Parade\Lilac pic.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8329394" y="5943600"/>
            <a:ext cx="772151" cy="884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3327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907732"/>
            <a:ext cx="9144000" cy="830997"/>
          </a:xfrm>
          <a:prstGeom prst="rect">
            <a:avLst/>
          </a:prstGeom>
          <a:noFill/>
        </p:spPr>
        <p:txBody>
          <a:bodyPr wrap="square" rtlCol="0">
            <a:spAutoFit/>
          </a:bodyPr>
          <a:lstStyle/>
          <a:p>
            <a:pPr algn="ctr"/>
            <a:r>
              <a:rPr lang="en-US" sz="4800" b="1" dirty="0" err="1"/>
              <a:t>CComm</a:t>
            </a:r>
            <a:endParaRPr lang="en-US" sz="4800" b="1" dirty="0"/>
          </a:p>
        </p:txBody>
      </p:sp>
      <p:sp>
        <p:nvSpPr>
          <p:cNvPr id="4" name="TextBox 3"/>
          <p:cNvSpPr txBox="1"/>
          <p:nvPr/>
        </p:nvSpPr>
        <p:spPr>
          <a:xfrm>
            <a:off x="0" y="0"/>
            <a:ext cx="9144000" cy="707886"/>
          </a:xfrm>
          <a:prstGeom prst="rect">
            <a:avLst/>
          </a:prstGeom>
          <a:solidFill>
            <a:srgbClr val="7030A0"/>
          </a:solidFill>
        </p:spPr>
        <p:txBody>
          <a:bodyPr wrap="square" rtlCol="0">
            <a:spAutoFit/>
          </a:bodyPr>
          <a:lstStyle/>
          <a:p>
            <a:pPr algn="ctr"/>
            <a:r>
              <a:rPr lang="en-US" sz="4000" dirty="0">
                <a:solidFill>
                  <a:schemeClr val="bg1"/>
                </a:solidFill>
              </a:rPr>
              <a:t>EMERGENCIES</a:t>
            </a:r>
          </a:p>
        </p:txBody>
      </p:sp>
      <p:sp>
        <p:nvSpPr>
          <p:cNvPr id="6" name="TextBox 5"/>
          <p:cNvSpPr txBox="1"/>
          <p:nvPr/>
        </p:nvSpPr>
        <p:spPr>
          <a:xfrm>
            <a:off x="381000" y="1738729"/>
            <a:ext cx="8382000" cy="4585871"/>
          </a:xfrm>
          <a:prstGeom prst="rect">
            <a:avLst/>
          </a:prstGeom>
          <a:noFill/>
        </p:spPr>
        <p:txBody>
          <a:bodyPr wrap="square" rtlCol="0">
            <a:spAutoFit/>
          </a:bodyPr>
          <a:lstStyle/>
          <a:p>
            <a:pPr algn="ctr"/>
            <a:r>
              <a:rPr lang="en-US" sz="3600" b="1" u="sng" dirty="0">
                <a:solidFill>
                  <a:srgbClr val="7030A0"/>
                </a:solidFill>
              </a:rPr>
              <a:t>What </a:t>
            </a:r>
            <a:r>
              <a:rPr lang="en-US" sz="3600" b="1" u="sng" dirty="0" err="1">
                <a:solidFill>
                  <a:srgbClr val="7030A0"/>
                </a:solidFill>
              </a:rPr>
              <a:t>CComm</a:t>
            </a:r>
            <a:r>
              <a:rPr lang="en-US" sz="3600" b="1" u="sng" dirty="0">
                <a:solidFill>
                  <a:srgbClr val="7030A0"/>
                </a:solidFill>
              </a:rPr>
              <a:t> needs you to tell them to get help dispatched quickly:</a:t>
            </a:r>
          </a:p>
          <a:p>
            <a:pPr marL="285750" indent="-285750">
              <a:buFont typeface="Arial" panose="020B0604020202020204" pitchFamily="34" charset="0"/>
              <a:buChar char="•"/>
            </a:pPr>
            <a:r>
              <a:rPr lang="en-US" sz="3200" dirty="0"/>
              <a:t>Location of the situation </a:t>
            </a:r>
            <a:r>
              <a:rPr lang="en-US" sz="2800" dirty="0"/>
              <a:t>(know your cross streets)</a:t>
            </a:r>
            <a:endParaRPr lang="en-US" sz="3200" dirty="0"/>
          </a:p>
          <a:p>
            <a:pPr marL="285750" indent="-285750">
              <a:buFont typeface="Arial" panose="020B0604020202020204" pitchFamily="34" charset="0"/>
              <a:buChar char="•"/>
            </a:pPr>
            <a:r>
              <a:rPr lang="en-US" sz="3200" dirty="0"/>
              <a:t>VERY BRIEF description of the situation </a:t>
            </a:r>
            <a:br>
              <a:rPr lang="en-US" sz="3200" dirty="0"/>
            </a:br>
            <a:r>
              <a:rPr lang="en-US" sz="2800" dirty="0"/>
              <a:t>(Riot, Fire, Flood, Pregnancy, Injury)</a:t>
            </a:r>
          </a:p>
          <a:p>
            <a:pPr marL="342900" indent="-342900">
              <a:buFont typeface="Arial" panose="020B0604020202020204" pitchFamily="34" charset="0"/>
              <a:buChar char="•"/>
            </a:pPr>
            <a:r>
              <a:rPr lang="en-US" sz="3200" dirty="0"/>
              <a:t>If a person is involved, a HIPAA compliant description of victim – Sex, Approx. Age, Injury</a:t>
            </a:r>
          </a:p>
          <a:p>
            <a:endParaRPr lang="en-US" dirty="0"/>
          </a:p>
          <a:p>
            <a:pPr algn="ctr"/>
            <a:r>
              <a:rPr lang="en-US" sz="4400" b="1" dirty="0">
                <a:solidFill>
                  <a:srgbClr val="FF0000"/>
                </a:solidFill>
              </a:rPr>
              <a:t>NO NAMES!</a:t>
            </a:r>
          </a:p>
        </p:txBody>
      </p:sp>
      <p:pic>
        <p:nvPicPr>
          <p:cNvPr id="8" name="Picture 2" descr="C:\Users\Todd\Desktop\Lilac Parade\Lilac pic.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8329394" y="5943600"/>
            <a:ext cx="772151" cy="884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8920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0" y="972457"/>
            <a:ext cx="2899961" cy="769441"/>
          </a:xfrm>
          <a:prstGeom prst="rect">
            <a:avLst/>
          </a:prstGeom>
          <a:noFill/>
        </p:spPr>
        <p:txBody>
          <a:bodyPr wrap="none" rtlCol="0">
            <a:spAutoFit/>
          </a:bodyPr>
          <a:lstStyle/>
          <a:p>
            <a:r>
              <a:rPr lang="en-US" sz="4400" b="1" dirty="0">
                <a:solidFill>
                  <a:srgbClr val="7030A0"/>
                </a:solidFill>
              </a:rPr>
              <a:t>Equestrians</a:t>
            </a:r>
          </a:p>
        </p:txBody>
      </p:sp>
      <p:sp>
        <p:nvSpPr>
          <p:cNvPr id="5" name="TextBox 4"/>
          <p:cNvSpPr txBox="1"/>
          <p:nvPr/>
        </p:nvSpPr>
        <p:spPr>
          <a:xfrm>
            <a:off x="0" y="0"/>
            <a:ext cx="9144000" cy="707886"/>
          </a:xfrm>
          <a:prstGeom prst="rect">
            <a:avLst/>
          </a:prstGeom>
          <a:solidFill>
            <a:srgbClr val="7030A0"/>
          </a:solidFill>
        </p:spPr>
        <p:txBody>
          <a:bodyPr wrap="square" rtlCol="0">
            <a:spAutoFit/>
          </a:bodyPr>
          <a:lstStyle/>
          <a:p>
            <a:pPr algn="ctr"/>
            <a:r>
              <a:rPr lang="en-US" sz="4000" dirty="0">
                <a:solidFill>
                  <a:schemeClr val="bg1"/>
                </a:solidFill>
              </a:rPr>
              <a:t>HORSES – SHHHHH!</a:t>
            </a:r>
          </a:p>
        </p:txBody>
      </p:sp>
      <p:sp>
        <p:nvSpPr>
          <p:cNvPr id="6" name="TextBox 5"/>
          <p:cNvSpPr txBox="1"/>
          <p:nvPr/>
        </p:nvSpPr>
        <p:spPr>
          <a:xfrm>
            <a:off x="76199" y="1905000"/>
            <a:ext cx="9025345" cy="4278094"/>
          </a:xfrm>
          <a:prstGeom prst="rect">
            <a:avLst/>
          </a:prstGeom>
          <a:noFill/>
        </p:spPr>
        <p:txBody>
          <a:bodyPr wrap="square" rtlCol="0">
            <a:spAutoFit/>
          </a:bodyPr>
          <a:lstStyle/>
          <a:p>
            <a:pPr marL="411163" indent="-339725">
              <a:buFont typeface="Arial" panose="020B0604020202020204" pitchFamily="34" charset="0"/>
              <a:buChar char="•"/>
            </a:pPr>
            <a:r>
              <a:rPr lang="en-US" sz="3400" dirty="0"/>
              <a:t>Please be quiet around the horses.</a:t>
            </a:r>
          </a:p>
          <a:p>
            <a:pPr marL="411163" indent="-339725">
              <a:buFont typeface="Arial" panose="020B0604020202020204" pitchFamily="34" charset="0"/>
              <a:buChar char="•"/>
            </a:pPr>
            <a:r>
              <a:rPr lang="en-US" sz="3400" dirty="0"/>
              <a:t>Please don’t spook or bother the horses.</a:t>
            </a:r>
          </a:p>
          <a:p>
            <a:pPr marL="411163" indent="-339725">
              <a:buFont typeface="Arial" panose="020B0604020202020204" pitchFamily="34" charset="0"/>
              <a:buChar char="•"/>
            </a:pPr>
            <a:r>
              <a:rPr lang="en-US" sz="3400" dirty="0"/>
              <a:t>Avoid walking up to Equestrian Units.</a:t>
            </a:r>
          </a:p>
          <a:p>
            <a:pPr marL="411163" indent="-339725">
              <a:buFont typeface="Arial" panose="020B0604020202020204" pitchFamily="34" charset="0"/>
              <a:buChar char="•"/>
            </a:pPr>
            <a:r>
              <a:rPr lang="en-US" sz="3400" dirty="0"/>
              <a:t>Treat as if they are Service Animals.</a:t>
            </a:r>
          </a:p>
          <a:p>
            <a:pPr marL="411163" indent="-339725">
              <a:buFont typeface="Arial" panose="020B0604020202020204" pitchFamily="34" charset="0"/>
              <a:buChar char="•"/>
            </a:pPr>
            <a:r>
              <a:rPr lang="en-US" sz="3400" dirty="0"/>
              <a:t>Please help other units to stop playing instruments, or music when horses are nearby.</a:t>
            </a:r>
          </a:p>
          <a:p>
            <a:pPr marL="411163" indent="-339725">
              <a:buFont typeface="Arial" panose="020B0604020202020204" pitchFamily="34" charset="0"/>
              <a:buChar char="•"/>
            </a:pPr>
            <a:r>
              <a:rPr lang="en-US" sz="3400" dirty="0"/>
              <a:t>The Parade </a:t>
            </a:r>
            <a:r>
              <a:rPr lang="en-US" sz="3400" dirty="0" err="1"/>
              <a:t>Krewe</a:t>
            </a:r>
            <a:r>
              <a:rPr lang="en-US" sz="3400" dirty="0"/>
              <a:t> tries to put all units in an order that will not upset the horses.</a:t>
            </a:r>
          </a:p>
        </p:txBody>
      </p:sp>
      <p:pic>
        <p:nvPicPr>
          <p:cNvPr id="7" name="Picture 2" descr="C:\Users\Todd\Desktop\Lilac Parade\Lilac pic.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8329394" y="5943600"/>
            <a:ext cx="772151" cy="884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183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707886"/>
          </a:xfrm>
          <a:prstGeom prst="rect">
            <a:avLst/>
          </a:prstGeom>
          <a:solidFill>
            <a:srgbClr val="7030A0"/>
          </a:solidFill>
        </p:spPr>
        <p:txBody>
          <a:bodyPr wrap="square" rtlCol="0">
            <a:spAutoFit/>
          </a:bodyPr>
          <a:lstStyle/>
          <a:p>
            <a:pPr algn="ctr"/>
            <a:r>
              <a:rPr lang="en-US" sz="4000" dirty="0">
                <a:solidFill>
                  <a:schemeClr val="bg1"/>
                </a:solidFill>
              </a:rPr>
              <a:t>Proper ‘Netiquette’ and Conduct</a:t>
            </a:r>
          </a:p>
        </p:txBody>
      </p:sp>
      <p:pic>
        <p:nvPicPr>
          <p:cNvPr id="5" name="Picture 2" descr="C:\Users\Todd\Desktop\Lilac Parade\Lilac pic.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8329394" y="5943600"/>
            <a:ext cx="772151" cy="88446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0" y="1371600"/>
            <a:ext cx="9102300" cy="646331"/>
          </a:xfrm>
          <a:prstGeom prst="rect">
            <a:avLst/>
          </a:prstGeom>
          <a:noFill/>
        </p:spPr>
        <p:txBody>
          <a:bodyPr wrap="none" rtlCol="0">
            <a:spAutoFit/>
          </a:bodyPr>
          <a:lstStyle/>
          <a:p>
            <a:r>
              <a:rPr lang="en-US" sz="3600" b="1" dirty="0"/>
              <a:t>Do we use VOX at any time during the parade?</a:t>
            </a:r>
          </a:p>
        </p:txBody>
      </p:sp>
      <p:sp>
        <p:nvSpPr>
          <p:cNvPr id="10" name="Rounded Rectangle 9"/>
          <p:cNvSpPr/>
          <p:nvPr/>
        </p:nvSpPr>
        <p:spPr>
          <a:xfrm>
            <a:off x="3048000" y="2286000"/>
            <a:ext cx="3048000" cy="13716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dirty="0"/>
              <a:t>YES</a:t>
            </a:r>
          </a:p>
        </p:txBody>
      </p:sp>
      <p:sp>
        <p:nvSpPr>
          <p:cNvPr id="11" name="Rounded Rectangle 10"/>
          <p:cNvSpPr/>
          <p:nvPr/>
        </p:nvSpPr>
        <p:spPr>
          <a:xfrm>
            <a:off x="3048000" y="4191000"/>
            <a:ext cx="3048000" cy="13716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dirty="0"/>
              <a:t>NO</a:t>
            </a:r>
          </a:p>
        </p:txBody>
      </p:sp>
      <p:sp>
        <p:nvSpPr>
          <p:cNvPr id="12" name="Rounded Rectangle 11"/>
          <p:cNvSpPr/>
          <p:nvPr/>
        </p:nvSpPr>
        <p:spPr>
          <a:xfrm>
            <a:off x="3048000" y="4191000"/>
            <a:ext cx="3048000" cy="13716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dirty="0"/>
              <a:t>NO</a:t>
            </a:r>
          </a:p>
        </p:txBody>
      </p:sp>
    </p:spTree>
    <p:extLst>
      <p:ext uri="{BB962C8B-B14F-4D97-AF65-F5344CB8AC3E}">
        <p14:creationId xmlns:p14="http://schemas.microsoft.com/office/powerpoint/2010/main" val="408335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childTnLst>
                          </p:cTn>
                        </p:par>
                        <p:par>
                          <p:cTn id="7" fill="hold">
                            <p:stCondLst>
                              <p:cond delay="0"/>
                            </p:stCondLst>
                            <p:childTnLst>
                              <p:par>
                                <p:cTn id="8" presetID="6" presetClass="emph" presetSubtype="0" fill="hold" grpId="0" nodeType="afterEffect">
                                  <p:stCondLst>
                                    <p:cond delay="0"/>
                                  </p:stCondLst>
                                  <p:childTnLst>
                                    <p:animScale>
                                      <p:cBhvr>
                                        <p:cTn id="9" dur="1000" fill="hold"/>
                                        <p:tgtEl>
                                          <p:spTgt spid="1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707886"/>
          </a:xfrm>
          <a:prstGeom prst="rect">
            <a:avLst/>
          </a:prstGeom>
          <a:solidFill>
            <a:srgbClr val="7030A0"/>
          </a:solidFill>
        </p:spPr>
        <p:txBody>
          <a:bodyPr wrap="square" rtlCol="0">
            <a:spAutoFit/>
          </a:bodyPr>
          <a:lstStyle/>
          <a:p>
            <a:pPr algn="ctr"/>
            <a:r>
              <a:rPr lang="en-US" sz="4000" dirty="0">
                <a:solidFill>
                  <a:schemeClr val="bg1"/>
                </a:solidFill>
              </a:rPr>
              <a:t>Proper ‘Netiquette’ and Conduct</a:t>
            </a:r>
          </a:p>
        </p:txBody>
      </p:sp>
      <p:pic>
        <p:nvPicPr>
          <p:cNvPr id="5" name="Picture 2" descr="C:\Users\Todd\Desktop\Lilac Parade\Lilac pic.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8329394" y="5943600"/>
            <a:ext cx="772151" cy="88446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01643" y="685800"/>
            <a:ext cx="5930085" cy="646331"/>
          </a:xfrm>
          <a:prstGeom prst="rect">
            <a:avLst/>
          </a:prstGeom>
          <a:noFill/>
        </p:spPr>
        <p:txBody>
          <a:bodyPr wrap="none" rtlCol="0">
            <a:spAutoFit/>
          </a:bodyPr>
          <a:lstStyle/>
          <a:p>
            <a:r>
              <a:rPr lang="en-US" sz="3600" b="1" dirty="0">
                <a:solidFill>
                  <a:srgbClr val="7030A0"/>
                </a:solidFill>
              </a:rPr>
              <a:t>Net Control </a:t>
            </a:r>
            <a:r>
              <a:rPr lang="en-US" sz="3600" b="1" dirty="0" err="1">
                <a:solidFill>
                  <a:srgbClr val="7030A0"/>
                </a:solidFill>
              </a:rPr>
              <a:t>callsign</a:t>
            </a:r>
            <a:r>
              <a:rPr lang="en-US" sz="3600" b="1" dirty="0">
                <a:solidFill>
                  <a:srgbClr val="7030A0"/>
                </a:solidFill>
              </a:rPr>
              <a:t> is W7GBU</a:t>
            </a:r>
          </a:p>
        </p:txBody>
      </p:sp>
      <p:sp>
        <p:nvSpPr>
          <p:cNvPr id="4" name="TextBox 3"/>
          <p:cNvSpPr txBox="1"/>
          <p:nvPr/>
        </p:nvSpPr>
        <p:spPr>
          <a:xfrm>
            <a:off x="152400" y="1366421"/>
            <a:ext cx="8772619" cy="5262979"/>
          </a:xfrm>
          <a:prstGeom prst="rect">
            <a:avLst/>
          </a:prstGeom>
          <a:noFill/>
        </p:spPr>
        <p:txBody>
          <a:bodyPr wrap="square" rtlCol="0">
            <a:spAutoFit/>
          </a:bodyPr>
          <a:lstStyle/>
          <a:p>
            <a:pPr marL="296863" indent="-282575">
              <a:buFont typeface="Arial" panose="020B0604020202020204" pitchFamily="34" charset="0"/>
              <a:buChar char="•"/>
            </a:pPr>
            <a:r>
              <a:rPr lang="en-US" sz="2400" b="1" dirty="0">
                <a:solidFill>
                  <a:srgbClr val="FF0000"/>
                </a:solidFill>
              </a:rPr>
              <a:t>No VOX </a:t>
            </a:r>
            <a:r>
              <a:rPr lang="en-US" sz="2400" dirty="0"/>
              <a:t>– please make sure it is PTT only.</a:t>
            </a:r>
          </a:p>
          <a:p>
            <a:pPr marL="296863" indent="-282575">
              <a:buFont typeface="Arial" panose="020B0604020202020204" pitchFamily="34" charset="0"/>
              <a:buChar char="•"/>
            </a:pPr>
            <a:r>
              <a:rPr lang="en-US" sz="2400" dirty="0"/>
              <a:t>Know where your PTT is – </a:t>
            </a:r>
            <a:r>
              <a:rPr lang="en-US" sz="2400" u="sng" dirty="0"/>
              <a:t>No Open Mic please</a:t>
            </a:r>
            <a:r>
              <a:rPr lang="en-US" sz="2400" dirty="0"/>
              <a:t>!</a:t>
            </a:r>
          </a:p>
          <a:p>
            <a:pPr marL="296863" indent="-282575">
              <a:buFont typeface="Arial" panose="020B0604020202020204" pitchFamily="34" charset="0"/>
              <a:buChar char="•"/>
            </a:pPr>
            <a:r>
              <a:rPr lang="en-US" sz="2400" dirty="0"/>
              <a:t>Proper calling procedure is, “Hey You, It’s Me” – Who you are calling, and then who you are.</a:t>
            </a:r>
          </a:p>
          <a:p>
            <a:pPr marL="296863" indent="-282575">
              <a:buFont typeface="Arial" panose="020B0604020202020204" pitchFamily="34" charset="0"/>
              <a:buChar char="•"/>
            </a:pPr>
            <a:r>
              <a:rPr lang="en-US" sz="2400" dirty="0"/>
              <a:t>Be prepared to be ‘</a:t>
            </a:r>
            <a:r>
              <a:rPr lang="en-US" sz="2400" i="1" dirty="0"/>
              <a:t>Frequency Agile</a:t>
            </a:r>
            <a:r>
              <a:rPr lang="en-US" sz="2400" dirty="0"/>
              <a:t>’ if asked or needed</a:t>
            </a:r>
          </a:p>
          <a:p>
            <a:pPr marL="296863" indent="-282575">
              <a:buFont typeface="Arial" panose="020B0604020202020204" pitchFamily="34" charset="0"/>
              <a:buChar char="•"/>
            </a:pPr>
            <a:r>
              <a:rPr lang="en-US" sz="2400" dirty="0"/>
              <a:t>Never give the frequencies by numbers over the air, </a:t>
            </a:r>
          </a:p>
          <a:p>
            <a:pPr marL="296863" lvl="1" indent="-282575"/>
            <a:r>
              <a:rPr lang="en-US" sz="2400" b="1" dirty="0"/>
              <a:t>	</a:t>
            </a:r>
            <a:r>
              <a:rPr lang="en-US" sz="2400" b="1" u="sng" dirty="0">
                <a:solidFill>
                  <a:srgbClr val="FF0000"/>
                </a:solidFill>
              </a:rPr>
              <a:t>only</a:t>
            </a:r>
            <a:r>
              <a:rPr lang="en-US" sz="2400" b="1" dirty="0">
                <a:solidFill>
                  <a:srgbClr val="FF0000"/>
                </a:solidFill>
              </a:rPr>
              <a:t> by tactical frequency name</a:t>
            </a:r>
          </a:p>
          <a:p>
            <a:pPr marL="296863" indent="-282575">
              <a:buFont typeface="Arial" panose="020B0604020202020204" pitchFamily="34" charset="0"/>
              <a:buChar char="•"/>
            </a:pPr>
            <a:r>
              <a:rPr lang="en-US" sz="2400" dirty="0"/>
              <a:t>Do not respond to malicious interference</a:t>
            </a:r>
          </a:p>
          <a:p>
            <a:pPr marL="296863" indent="-282575">
              <a:buFont typeface="Arial" panose="020B0604020202020204" pitchFamily="34" charset="0"/>
              <a:buChar char="•"/>
            </a:pPr>
            <a:r>
              <a:rPr lang="en-US" sz="2400" dirty="0"/>
              <a:t>Use your tactical call for brevity, finish with your FCC </a:t>
            </a:r>
            <a:r>
              <a:rPr lang="en-US" sz="2400" dirty="0" err="1"/>
              <a:t>Callsign</a:t>
            </a:r>
            <a:endParaRPr lang="en-US" sz="2400" dirty="0"/>
          </a:p>
          <a:p>
            <a:pPr marL="296863" indent="-282575">
              <a:buFont typeface="Arial" panose="020B0604020202020204" pitchFamily="34" charset="0"/>
              <a:buChar char="•"/>
            </a:pPr>
            <a:r>
              <a:rPr lang="en-US" sz="2400" dirty="0"/>
              <a:t>All traffic goes through Net Control</a:t>
            </a:r>
          </a:p>
          <a:p>
            <a:pPr marL="296863" indent="-282575">
              <a:buFont typeface="Arial" panose="020B0604020202020204" pitchFamily="34" charset="0"/>
              <a:buChar char="•"/>
            </a:pPr>
            <a:r>
              <a:rPr lang="en-US" sz="2400" dirty="0"/>
              <a:t>Contact Net Control and be acknowledged </a:t>
            </a:r>
            <a:r>
              <a:rPr lang="en-US" sz="2400" b="1" u="sng" dirty="0">
                <a:solidFill>
                  <a:srgbClr val="FF0000"/>
                </a:solidFill>
              </a:rPr>
              <a:t>before</a:t>
            </a:r>
            <a:r>
              <a:rPr lang="en-US" sz="2400" dirty="0"/>
              <a:t> you begin to communicate your issue</a:t>
            </a:r>
          </a:p>
          <a:p>
            <a:pPr marL="296863" indent="-282575">
              <a:buFont typeface="Arial" panose="020B0604020202020204" pitchFamily="34" charset="0"/>
              <a:buChar char="•"/>
            </a:pPr>
            <a:r>
              <a:rPr lang="en-US" sz="2400" dirty="0"/>
              <a:t>Notify Net Control when you go off or come back on frequency</a:t>
            </a:r>
          </a:p>
          <a:p>
            <a:pPr marL="296863" indent="-282575">
              <a:buFont typeface="Arial" panose="020B0604020202020204" pitchFamily="34" charset="0"/>
              <a:buChar char="•"/>
            </a:pPr>
            <a:r>
              <a:rPr lang="en-US" sz="2400" dirty="0"/>
              <a:t>Always finish communications with your FCC </a:t>
            </a:r>
            <a:r>
              <a:rPr lang="en-US" sz="2400" dirty="0" err="1"/>
              <a:t>Callsign</a:t>
            </a:r>
            <a:endParaRPr lang="en-US" sz="2400" dirty="0"/>
          </a:p>
        </p:txBody>
      </p:sp>
    </p:spTree>
    <p:extLst>
      <p:ext uri="{BB962C8B-B14F-4D97-AF65-F5344CB8AC3E}">
        <p14:creationId xmlns:p14="http://schemas.microsoft.com/office/powerpoint/2010/main" val="3124020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707886"/>
          </a:xfrm>
          <a:prstGeom prst="rect">
            <a:avLst/>
          </a:prstGeom>
          <a:solidFill>
            <a:srgbClr val="7030A0"/>
          </a:solidFill>
        </p:spPr>
        <p:txBody>
          <a:bodyPr wrap="square" rtlCol="0">
            <a:spAutoFit/>
          </a:bodyPr>
          <a:lstStyle/>
          <a:p>
            <a:pPr algn="ctr"/>
            <a:r>
              <a:rPr lang="en-US" sz="4000" dirty="0">
                <a:solidFill>
                  <a:schemeClr val="bg1"/>
                </a:solidFill>
              </a:rPr>
              <a:t>Proper ‘Netiquette’ and Conduct</a:t>
            </a:r>
          </a:p>
        </p:txBody>
      </p:sp>
      <p:pic>
        <p:nvPicPr>
          <p:cNvPr id="4" name="Picture 2" descr="C:\Users\Todd\Desktop\Lilac Parade\Lilac pic.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8329394" y="5943600"/>
            <a:ext cx="772151" cy="88446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8600" y="838200"/>
            <a:ext cx="8577626" cy="5570756"/>
          </a:xfrm>
          <a:prstGeom prst="rect">
            <a:avLst/>
          </a:prstGeom>
          <a:noFill/>
        </p:spPr>
        <p:txBody>
          <a:bodyPr wrap="square" rtlCol="0">
            <a:spAutoFit/>
          </a:bodyPr>
          <a:lstStyle/>
          <a:p>
            <a:r>
              <a:rPr lang="en-US" sz="2000" b="1" dirty="0"/>
              <a:t>For those ‘shadowing’ a Parade Official (Staging area, Final Mix, Start Line, OPS)</a:t>
            </a:r>
          </a:p>
          <a:p>
            <a:pPr marL="285750" indent="-285750">
              <a:buFont typeface="Arial" panose="020B0604020202020204" pitchFamily="34" charset="0"/>
              <a:buChar char="•"/>
            </a:pPr>
            <a:r>
              <a:rPr lang="en-US" sz="2400" dirty="0"/>
              <a:t>‘Stick like glue’ to that official but don’t crowd them</a:t>
            </a:r>
          </a:p>
          <a:p>
            <a:pPr marL="285750" indent="-285750">
              <a:buFont typeface="Arial" panose="020B0604020202020204" pitchFamily="34" charset="0"/>
              <a:buChar char="•"/>
            </a:pPr>
            <a:r>
              <a:rPr lang="en-US" sz="2400" dirty="0"/>
              <a:t>Follow their instructions, only communicate on their behalf</a:t>
            </a:r>
          </a:p>
          <a:p>
            <a:pPr marL="285750" indent="-285750">
              <a:buFont typeface="Arial" panose="020B0604020202020204" pitchFamily="34" charset="0"/>
              <a:buChar char="•"/>
            </a:pPr>
            <a:r>
              <a:rPr lang="en-US" sz="2400" dirty="0"/>
              <a:t>Always know where they are and how to reach them quickly</a:t>
            </a:r>
          </a:p>
          <a:p>
            <a:pPr marL="285750" indent="-285750">
              <a:buFont typeface="Arial" panose="020B0604020202020204" pitchFamily="34" charset="0"/>
              <a:buChar char="•"/>
            </a:pPr>
            <a:r>
              <a:rPr lang="en-US" sz="2400" dirty="0"/>
              <a:t>Always make yourself available to them</a:t>
            </a:r>
          </a:p>
          <a:p>
            <a:pPr marL="285750" indent="-285750">
              <a:buFont typeface="Arial" panose="020B0604020202020204" pitchFamily="34" charset="0"/>
              <a:buChar char="•"/>
            </a:pPr>
            <a:r>
              <a:rPr lang="en-US" sz="2400" dirty="0"/>
              <a:t>Always end communications with your FCC </a:t>
            </a:r>
            <a:r>
              <a:rPr lang="en-US" sz="2400" dirty="0" err="1"/>
              <a:t>callsign</a:t>
            </a:r>
            <a:endParaRPr lang="en-US" sz="2400" dirty="0"/>
          </a:p>
          <a:p>
            <a:endParaRPr lang="en-US" sz="2000" dirty="0"/>
          </a:p>
          <a:p>
            <a:r>
              <a:rPr lang="en-US" sz="2000" b="1" dirty="0"/>
              <a:t>For those on Public Address stations: (TV, Public Address)</a:t>
            </a:r>
          </a:p>
          <a:p>
            <a:pPr marL="285750" indent="-285750">
              <a:buFont typeface="Arial" panose="020B0604020202020204" pitchFamily="34" charset="0"/>
              <a:buChar char="•"/>
            </a:pPr>
            <a:r>
              <a:rPr lang="en-US" sz="2200" dirty="0"/>
              <a:t>Stay at your position, call for relief if needed</a:t>
            </a:r>
          </a:p>
          <a:p>
            <a:pPr marL="285750" indent="-285750">
              <a:buFont typeface="Arial" panose="020B0604020202020204" pitchFamily="34" charset="0"/>
              <a:buChar char="•"/>
            </a:pPr>
            <a:r>
              <a:rPr lang="en-US" sz="2200" dirty="0"/>
              <a:t>Report any emergencies</a:t>
            </a:r>
          </a:p>
          <a:p>
            <a:pPr marL="285750" indent="-285750">
              <a:buFont typeface="Arial" panose="020B0604020202020204" pitchFamily="34" charset="0"/>
              <a:buChar char="•"/>
            </a:pPr>
            <a:r>
              <a:rPr lang="en-US" sz="2200" dirty="0"/>
              <a:t>Listen carefully as line-up changes and drops happen frequently</a:t>
            </a:r>
          </a:p>
          <a:p>
            <a:pPr marL="285750" indent="-285750">
              <a:buFont typeface="Arial" panose="020B0604020202020204" pitchFamily="34" charset="0"/>
              <a:buChar char="•"/>
            </a:pPr>
            <a:r>
              <a:rPr lang="en-US" sz="2200" dirty="0"/>
              <a:t>Be prepared to write down changes</a:t>
            </a:r>
          </a:p>
          <a:p>
            <a:pPr marL="285750" indent="-285750">
              <a:buFont typeface="Arial" panose="020B0604020202020204" pitchFamily="34" charset="0"/>
              <a:buChar char="•"/>
            </a:pPr>
            <a:r>
              <a:rPr lang="en-US" sz="2200" dirty="0"/>
              <a:t>Be prepared to repeat the change or question for clarification</a:t>
            </a:r>
          </a:p>
          <a:p>
            <a:pPr marL="285750" indent="-285750">
              <a:buFont typeface="Arial" panose="020B0604020202020204" pitchFamily="34" charset="0"/>
              <a:buChar char="•"/>
            </a:pPr>
            <a:r>
              <a:rPr lang="en-US" sz="2200" dirty="0"/>
              <a:t>Clearly communicate changes to the Announcer.</a:t>
            </a:r>
          </a:p>
          <a:p>
            <a:pPr marL="285750" indent="-285750">
              <a:buFont typeface="Arial" panose="020B0604020202020204" pitchFamily="34" charset="0"/>
              <a:buChar char="•"/>
            </a:pPr>
            <a:r>
              <a:rPr lang="en-US" sz="2200" dirty="0"/>
              <a:t>To acknowledge a line-up change or drop, simply give your FCC </a:t>
            </a:r>
            <a:r>
              <a:rPr lang="en-US" sz="2200" dirty="0" err="1"/>
              <a:t>callsign</a:t>
            </a:r>
            <a:r>
              <a:rPr lang="en-US" sz="2200" dirty="0"/>
              <a:t>.</a:t>
            </a:r>
          </a:p>
          <a:p>
            <a:endParaRPr lang="en-US" sz="2200" dirty="0"/>
          </a:p>
        </p:txBody>
      </p:sp>
    </p:spTree>
    <p:extLst>
      <p:ext uri="{BB962C8B-B14F-4D97-AF65-F5344CB8AC3E}">
        <p14:creationId xmlns:p14="http://schemas.microsoft.com/office/powerpoint/2010/main" val="937330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707886"/>
          </a:xfrm>
          <a:prstGeom prst="rect">
            <a:avLst/>
          </a:prstGeom>
          <a:solidFill>
            <a:srgbClr val="7030A0"/>
          </a:solidFill>
        </p:spPr>
        <p:txBody>
          <a:bodyPr wrap="square" rtlCol="0">
            <a:spAutoFit/>
          </a:bodyPr>
          <a:lstStyle/>
          <a:p>
            <a:pPr algn="ctr"/>
            <a:r>
              <a:rPr lang="en-US" sz="4000" dirty="0">
                <a:solidFill>
                  <a:schemeClr val="bg1"/>
                </a:solidFill>
              </a:rPr>
              <a:t>Proper ‘Netiquette’ and Conduct</a:t>
            </a:r>
          </a:p>
        </p:txBody>
      </p:sp>
      <p:sp>
        <p:nvSpPr>
          <p:cNvPr id="5" name="TextBox 4"/>
          <p:cNvSpPr txBox="1"/>
          <p:nvPr/>
        </p:nvSpPr>
        <p:spPr>
          <a:xfrm>
            <a:off x="304800" y="982444"/>
            <a:ext cx="8686800" cy="5570756"/>
          </a:xfrm>
          <a:prstGeom prst="rect">
            <a:avLst/>
          </a:prstGeom>
          <a:noFill/>
        </p:spPr>
        <p:txBody>
          <a:bodyPr wrap="square" rtlCol="0">
            <a:spAutoFit/>
          </a:bodyPr>
          <a:lstStyle/>
          <a:p>
            <a:r>
              <a:rPr lang="en-US" sz="2400" b="1" dirty="0"/>
              <a:t>For Corner (CHARLIE) Variable (VICTOR) stations:</a:t>
            </a:r>
          </a:p>
          <a:p>
            <a:pPr marL="285750" indent="-285750">
              <a:buFont typeface="Arial" panose="020B0604020202020204" pitchFamily="34" charset="0"/>
              <a:buChar char="•"/>
            </a:pPr>
            <a:r>
              <a:rPr lang="en-US" sz="2400" dirty="0"/>
              <a:t>Stay at your position, call for relief if needed</a:t>
            </a:r>
          </a:p>
          <a:p>
            <a:pPr marL="285750" indent="-285750">
              <a:buFont typeface="Arial" panose="020B0604020202020204" pitchFamily="34" charset="0"/>
              <a:buChar char="•"/>
            </a:pPr>
            <a:r>
              <a:rPr lang="en-US" sz="2400" dirty="0"/>
              <a:t>Listen for your </a:t>
            </a:r>
            <a:r>
              <a:rPr lang="en-US" sz="2400" dirty="0" err="1"/>
              <a:t>callsign</a:t>
            </a:r>
            <a:r>
              <a:rPr lang="en-US" sz="2400" dirty="0"/>
              <a:t>! </a:t>
            </a:r>
          </a:p>
          <a:p>
            <a:pPr marL="285750" indent="-285750">
              <a:buFont typeface="Arial" panose="020B0604020202020204" pitchFamily="34" charset="0"/>
              <a:buChar char="•"/>
            </a:pPr>
            <a:r>
              <a:rPr lang="en-US" sz="2400" dirty="0"/>
              <a:t>Report any emergencies</a:t>
            </a:r>
          </a:p>
          <a:p>
            <a:pPr marL="285750" indent="-285750">
              <a:buFont typeface="Arial" panose="020B0604020202020204" pitchFamily="34" charset="0"/>
              <a:buChar char="•"/>
            </a:pPr>
            <a:r>
              <a:rPr lang="en-US" sz="2400" dirty="0"/>
              <a:t>Report if you have a Tow Vehicle at your location</a:t>
            </a:r>
          </a:p>
          <a:p>
            <a:pPr marL="285750" indent="-285750">
              <a:buFont typeface="Arial" panose="020B0604020202020204" pitchFamily="34" charset="0"/>
              <a:buChar char="•"/>
            </a:pPr>
            <a:r>
              <a:rPr lang="en-US" sz="2400" dirty="0"/>
              <a:t>Only report parade gaps of unusual size</a:t>
            </a:r>
          </a:p>
          <a:p>
            <a:pPr marL="285750" indent="-285750">
              <a:buFont typeface="Arial" panose="020B0604020202020204" pitchFamily="34" charset="0"/>
              <a:buChar char="•"/>
            </a:pPr>
            <a:r>
              <a:rPr lang="en-US" sz="2400" dirty="0"/>
              <a:t>Use your tactical </a:t>
            </a:r>
            <a:r>
              <a:rPr lang="en-US" sz="2400" dirty="0" err="1"/>
              <a:t>callsign</a:t>
            </a:r>
            <a:r>
              <a:rPr lang="en-US" sz="2400" dirty="0"/>
              <a:t> to contact Net Control</a:t>
            </a:r>
          </a:p>
          <a:p>
            <a:pPr marL="285750" indent="-285750">
              <a:buFont typeface="Arial" panose="020B0604020202020204" pitchFamily="34" charset="0"/>
              <a:buChar char="•"/>
            </a:pPr>
            <a:r>
              <a:rPr lang="en-US" sz="2400" dirty="0"/>
              <a:t>Always finish communication with your FCC </a:t>
            </a:r>
            <a:r>
              <a:rPr lang="en-US" sz="2400" dirty="0" err="1"/>
              <a:t>Callsign</a:t>
            </a:r>
            <a:endParaRPr lang="en-US" sz="2400" dirty="0"/>
          </a:p>
          <a:p>
            <a:endParaRPr lang="en-US" sz="2000" dirty="0"/>
          </a:p>
          <a:p>
            <a:r>
              <a:rPr lang="en-US" sz="2400" b="1" dirty="0"/>
              <a:t>All other Stations </a:t>
            </a:r>
            <a:r>
              <a:rPr lang="en-US" b="1" dirty="0"/>
              <a:t>(Bands, Band Awards, Banners, VIP, Lost and Found, Runner)</a:t>
            </a:r>
            <a:endParaRPr lang="en-US" sz="2400" b="1" dirty="0"/>
          </a:p>
          <a:p>
            <a:pPr marL="285750" indent="-285750">
              <a:buFont typeface="Arial" panose="020B0604020202020204" pitchFamily="34" charset="0"/>
              <a:buChar char="•"/>
            </a:pPr>
            <a:r>
              <a:rPr lang="en-US" sz="2400" dirty="0"/>
              <a:t>Stay at your position, call for relief if needed</a:t>
            </a:r>
          </a:p>
          <a:p>
            <a:pPr marL="285750" indent="-285750">
              <a:buFont typeface="Arial" panose="020B0604020202020204" pitchFamily="34" charset="0"/>
              <a:buChar char="•"/>
            </a:pPr>
            <a:r>
              <a:rPr lang="en-US" sz="2400" dirty="0"/>
              <a:t>Listen for your </a:t>
            </a:r>
            <a:r>
              <a:rPr lang="en-US" sz="2400" dirty="0" err="1"/>
              <a:t>callsign</a:t>
            </a:r>
            <a:r>
              <a:rPr lang="en-US" sz="2400" dirty="0"/>
              <a:t>!</a:t>
            </a:r>
          </a:p>
          <a:p>
            <a:pPr marL="285750" indent="-285750">
              <a:buFont typeface="Arial" panose="020B0604020202020204" pitchFamily="34" charset="0"/>
              <a:buChar char="•"/>
            </a:pPr>
            <a:r>
              <a:rPr lang="en-US" sz="2400" dirty="0"/>
              <a:t>Report any emergencies</a:t>
            </a:r>
          </a:p>
          <a:p>
            <a:pPr marL="285750" indent="-285750">
              <a:buFont typeface="Arial" panose="020B0604020202020204" pitchFamily="34" charset="0"/>
              <a:buChar char="•"/>
            </a:pPr>
            <a:r>
              <a:rPr lang="en-US" sz="2400" dirty="0"/>
              <a:t>Use your tactical </a:t>
            </a:r>
            <a:r>
              <a:rPr lang="en-US" sz="2400" dirty="0" err="1"/>
              <a:t>callsign</a:t>
            </a:r>
            <a:r>
              <a:rPr lang="en-US" sz="2400" dirty="0"/>
              <a:t> to contact Net Control</a:t>
            </a:r>
          </a:p>
          <a:p>
            <a:pPr marL="285750" indent="-285750">
              <a:buFont typeface="Arial" panose="020B0604020202020204" pitchFamily="34" charset="0"/>
              <a:buChar char="•"/>
            </a:pPr>
            <a:r>
              <a:rPr lang="en-US" sz="2400" dirty="0"/>
              <a:t>Always finish communication with your FCC </a:t>
            </a:r>
            <a:r>
              <a:rPr lang="en-US" sz="2400" dirty="0" err="1"/>
              <a:t>Callsign</a:t>
            </a:r>
            <a:endParaRPr lang="en-US" sz="2400" dirty="0"/>
          </a:p>
        </p:txBody>
      </p:sp>
      <p:pic>
        <p:nvPicPr>
          <p:cNvPr id="6" name="Picture 2" descr="C:\Users\Todd\Desktop\Lilac Parade\Lilac pic.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8329394" y="5943600"/>
            <a:ext cx="772151" cy="884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954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4514" y="685800"/>
            <a:ext cx="9129486" cy="558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0" y="0"/>
            <a:ext cx="9144000" cy="707886"/>
          </a:xfrm>
          <a:prstGeom prst="rect">
            <a:avLst/>
          </a:prstGeom>
          <a:solidFill>
            <a:srgbClr val="7030A0"/>
          </a:solidFill>
        </p:spPr>
        <p:txBody>
          <a:bodyPr wrap="square" rtlCol="0">
            <a:spAutoFit/>
          </a:bodyPr>
          <a:lstStyle/>
          <a:p>
            <a:pPr algn="ctr"/>
            <a:r>
              <a:rPr lang="en-US" sz="4000" dirty="0">
                <a:solidFill>
                  <a:schemeClr val="bg1"/>
                </a:solidFill>
              </a:rPr>
              <a:t>Parade Gap Mitigation</a:t>
            </a:r>
          </a:p>
        </p:txBody>
      </p:sp>
      <p:pic>
        <p:nvPicPr>
          <p:cNvPr id="5" name="Picture 2" descr="C:\Users\Todd\Desktop\Lilac Parade\Lilac pic.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8329394" y="5943600"/>
            <a:ext cx="772151" cy="884464"/>
          </a:xfrm>
          <a:prstGeom prst="rect">
            <a:avLst/>
          </a:prstGeom>
          <a:noFill/>
          <a:extLst>
            <a:ext uri="{909E8E84-426E-40DD-AFC4-6F175D3DCCD1}">
              <a14:hiddenFill xmlns:a14="http://schemas.microsoft.com/office/drawing/2010/main">
                <a:solidFill>
                  <a:srgbClr val="FFFFFF"/>
                </a:solidFill>
              </a14:hiddenFill>
            </a:ext>
          </a:extLst>
        </p:spPr>
      </p:pic>
      <p:sp>
        <p:nvSpPr>
          <p:cNvPr id="2" name="Flowchart: Sequential Access Storage 1"/>
          <p:cNvSpPr/>
          <p:nvPr/>
        </p:nvSpPr>
        <p:spPr>
          <a:xfrm>
            <a:off x="2514600" y="4049486"/>
            <a:ext cx="2380343" cy="1371600"/>
          </a:xfrm>
          <a:prstGeom prst="flowChartMagneticTap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u="sng" dirty="0">
                <a:solidFill>
                  <a:srgbClr val="FF0000"/>
                </a:solidFill>
              </a:rPr>
              <a:t>GAP!</a:t>
            </a:r>
          </a:p>
        </p:txBody>
      </p:sp>
      <p:sp>
        <p:nvSpPr>
          <p:cNvPr id="7" name="Flowchart: Sequential Access Storage 6"/>
          <p:cNvSpPr/>
          <p:nvPr/>
        </p:nvSpPr>
        <p:spPr>
          <a:xfrm>
            <a:off x="3381828" y="2677886"/>
            <a:ext cx="2380343" cy="1371600"/>
          </a:xfrm>
          <a:prstGeom prst="flowChartMagneticTap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u="sng" dirty="0">
                <a:solidFill>
                  <a:srgbClr val="FF0000"/>
                </a:solidFill>
              </a:rPr>
              <a:t>GAP!</a:t>
            </a:r>
          </a:p>
        </p:txBody>
      </p:sp>
      <p:sp>
        <p:nvSpPr>
          <p:cNvPr id="8" name="Flowchart: Sequential Access Storage 7"/>
          <p:cNvSpPr/>
          <p:nvPr/>
        </p:nvSpPr>
        <p:spPr>
          <a:xfrm flipH="1">
            <a:off x="1828800" y="2438400"/>
            <a:ext cx="2380343" cy="1371600"/>
          </a:xfrm>
          <a:prstGeom prst="flowChartMagneticTap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u="sng" dirty="0">
                <a:solidFill>
                  <a:srgbClr val="FF0000"/>
                </a:solidFill>
              </a:rPr>
              <a:t>GAP!</a:t>
            </a:r>
          </a:p>
        </p:txBody>
      </p:sp>
      <p:sp>
        <p:nvSpPr>
          <p:cNvPr id="9" name="Flowchart: Sequential Access Storage 8"/>
          <p:cNvSpPr/>
          <p:nvPr/>
        </p:nvSpPr>
        <p:spPr>
          <a:xfrm>
            <a:off x="4851400" y="3969658"/>
            <a:ext cx="2380343" cy="1371600"/>
          </a:xfrm>
          <a:prstGeom prst="flowChartMagneticTap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u="sng" dirty="0">
                <a:solidFill>
                  <a:srgbClr val="FF0000"/>
                </a:solidFill>
              </a:rPr>
              <a:t>GAP!</a:t>
            </a:r>
          </a:p>
        </p:txBody>
      </p:sp>
      <p:sp>
        <p:nvSpPr>
          <p:cNvPr id="10" name="Flowchart: Sequential Access Storage 9"/>
          <p:cNvSpPr/>
          <p:nvPr/>
        </p:nvSpPr>
        <p:spPr>
          <a:xfrm flipH="1">
            <a:off x="5865593" y="1255486"/>
            <a:ext cx="2380343" cy="1371600"/>
          </a:xfrm>
          <a:prstGeom prst="flowChartMagneticTap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u="sng" dirty="0">
                <a:solidFill>
                  <a:srgbClr val="FF0000"/>
                </a:solidFill>
              </a:rPr>
              <a:t>GAP!</a:t>
            </a:r>
          </a:p>
        </p:txBody>
      </p:sp>
      <p:sp>
        <p:nvSpPr>
          <p:cNvPr id="11" name="Flowchart: Sequential Access Storage 10"/>
          <p:cNvSpPr/>
          <p:nvPr/>
        </p:nvSpPr>
        <p:spPr>
          <a:xfrm flipH="1">
            <a:off x="1817914" y="1066800"/>
            <a:ext cx="2380343" cy="1371600"/>
          </a:xfrm>
          <a:prstGeom prst="flowChartMagneticTap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u="sng" dirty="0">
                <a:solidFill>
                  <a:srgbClr val="FF0000"/>
                </a:solidFill>
              </a:rPr>
              <a:t>GAP!</a:t>
            </a:r>
          </a:p>
        </p:txBody>
      </p:sp>
      <p:sp>
        <p:nvSpPr>
          <p:cNvPr id="13" name="Flowchart: Sequential Access Storage 12"/>
          <p:cNvSpPr/>
          <p:nvPr/>
        </p:nvSpPr>
        <p:spPr>
          <a:xfrm>
            <a:off x="5257800" y="2438400"/>
            <a:ext cx="2380343" cy="1371600"/>
          </a:xfrm>
          <a:prstGeom prst="flowChartMagneticTape">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u="sng" dirty="0">
                <a:solidFill>
                  <a:srgbClr val="FF0000"/>
                </a:solidFill>
              </a:rPr>
              <a:t>GAP!</a:t>
            </a:r>
          </a:p>
        </p:txBody>
      </p:sp>
      <p:sp>
        <p:nvSpPr>
          <p:cNvPr id="4" name="TextBox 3"/>
          <p:cNvSpPr txBox="1"/>
          <p:nvPr/>
        </p:nvSpPr>
        <p:spPr>
          <a:xfrm>
            <a:off x="2057400" y="6294996"/>
            <a:ext cx="5241307" cy="584775"/>
          </a:xfrm>
          <a:prstGeom prst="rect">
            <a:avLst/>
          </a:prstGeom>
          <a:solidFill>
            <a:srgbClr val="FF0000"/>
          </a:solidFill>
        </p:spPr>
        <p:txBody>
          <a:bodyPr wrap="none" rtlCol="0">
            <a:spAutoFit/>
          </a:bodyPr>
          <a:lstStyle/>
          <a:p>
            <a:r>
              <a:rPr lang="en-US" sz="3200" b="1" dirty="0"/>
              <a:t>The wrong way – Don’t Panic!</a:t>
            </a:r>
          </a:p>
        </p:txBody>
      </p:sp>
    </p:spTree>
    <p:extLst>
      <p:ext uri="{BB962C8B-B14F-4D97-AF65-F5344CB8AC3E}">
        <p14:creationId xmlns:p14="http://schemas.microsoft.com/office/powerpoint/2010/main" val="3319407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P spid="10" grpId="0" animBg="1"/>
      <p:bldP spid="11"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4514" y="685800"/>
            <a:ext cx="9129486" cy="558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0" y="0"/>
            <a:ext cx="9144000" cy="707886"/>
          </a:xfrm>
          <a:prstGeom prst="rect">
            <a:avLst/>
          </a:prstGeom>
          <a:solidFill>
            <a:srgbClr val="7030A0"/>
          </a:solidFill>
        </p:spPr>
        <p:txBody>
          <a:bodyPr wrap="square" rtlCol="0">
            <a:spAutoFit/>
          </a:bodyPr>
          <a:lstStyle/>
          <a:p>
            <a:pPr algn="ctr"/>
            <a:r>
              <a:rPr lang="en-US" sz="4000" dirty="0">
                <a:solidFill>
                  <a:schemeClr val="bg1"/>
                </a:solidFill>
              </a:rPr>
              <a:t>Parade Gap Mitigation</a:t>
            </a:r>
          </a:p>
        </p:txBody>
      </p:sp>
      <p:pic>
        <p:nvPicPr>
          <p:cNvPr id="5" name="Picture 2" descr="C:\Users\Todd\Desktop\Lilac Parade\Lilac pic.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8329394" y="5943600"/>
            <a:ext cx="772151" cy="88446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ular Callout 5"/>
          <p:cNvSpPr/>
          <p:nvPr/>
        </p:nvSpPr>
        <p:spPr>
          <a:xfrm>
            <a:off x="6172200" y="1143000"/>
            <a:ext cx="2362200" cy="1382486"/>
          </a:xfrm>
          <a:prstGeom prst="wedgeRectCallout">
            <a:avLst>
              <a:gd name="adj1" fmla="val 44298"/>
              <a:gd name="adj2" fmla="val -96030"/>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00B050"/>
                </a:solidFill>
              </a:rPr>
              <a:t>Unit #?</a:t>
            </a:r>
          </a:p>
        </p:txBody>
      </p:sp>
      <p:sp>
        <p:nvSpPr>
          <p:cNvPr id="12" name="Oval Callout 11"/>
          <p:cNvSpPr/>
          <p:nvPr/>
        </p:nvSpPr>
        <p:spPr>
          <a:xfrm>
            <a:off x="4572000" y="3886200"/>
            <a:ext cx="3124200" cy="1752600"/>
          </a:xfrm>
          <a:prstGeom prst="wedgeEllipseCallout">
            <a:avLst>
              <a:gd name="adj1" fmla="val -46935"/>
              <a:gd name="adj2" fmla="val 44280"/>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00B050"/>
                </a:solidFill>
              </a:rPr>
              <a:t>Gap. 2 blocks.</a:t>
            </a:r>
          </a:p>
        </p:txBody>
      </p:sp>
      <p:sp>
        <p:nvSpPr>
          <p:cNvPr id="7" name="TextBox 6"/>
          <p:cNvSpPr txBox="1"/>
          <p:nvPr/>
        </p:nvSpPr>
        <p:spPr>
          <a:xfrm>
            <a:off x="1295400" y="6273801"/>
            <a:ext cx="6633547" cy="584775"/>
          </a:xfrm>
          <a:prstGeom prst="rect">
            <a:avLst/>
          </a:prstGeom>
          <a:solidFill>
            <a:srgbClr val="92D050"/>
          </a:solidFill>
        </p:spPr>
        <p:txBody>
          <a:bodyPr wrap="none" rtlCol="0">
            <a:spAutoFit/>
          </a:bodyPr>
          <a:lstStyle/>
          <a:p>
            <a:r>
              <a:rPr lang="en-US" sz="3200" b="1" dirty="0"/>
              <a:t>The Right Way – calmly communicate.</a:t>
            </a:r>
          </a:p>
        </p:txBody>
      </p:sp>
    </p:spTree>
    <p:extLst>
      <p:ext uri="{BB962C8B-B14F-4D97-AF65-F5344CB8AC3E}">
        <p14:creationId xmlns:p14="http://schemas.microsoft.com/office/powerpoint/2010/main" val="285604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0"/>
            <a:ext cx="8610600" cy="2308324"/>
          </a:xfrm>
          <a:prstGeom prst="rect">
            <a:avLst/>
          </a:prstGeom>
          <a:noFill/>
        </p:spPr>
        <p:txBody>
          <a:bodyPr wrap="square" rtlCol="0">
            <a:spAutoFit/>
          </a:bodyPr>
          <a:lstStyle/>
          <a:p>
            <a:pPr algn="ctr"/>
            <a:r>
              <a:rPr lang="en-US" sz="3600" i="1" dirty="0"/>
              <a:t>While the </a:t>
            </a:r>
            <a:r>
              <a:rPr lang="en-US" sz="3600" i="1" u="sng" dirty="0"/>
              <a:t>primary purpose</a:t>
            </a:r>
            <a:r>
              <a:rPr lang="en-US" sz="3600" i="1" dirty="0"/>
              <a:t> of this parade is to honor our </a:t>
            </a:r>
            <a:r>
              <a:rPr lang="en-US" sz="3600" b="1" i="1" dirty="0">
                <a:solidFill>
                  <a:srgbClr val="7030A0"/>
                </a:solidFill>
              </a:rPr>
              <a:t>Armed Forces</a:t>
            </a:r>
            <a:r>
              <a:rPr lang="en-US" sz="3600" i="1" dirty="0"/>
              <a:t>, it is also a showcase for our community, our schools and the culture of the Pacific Northwest.</a:t>
            </a:r>
          </a:p>
        </p:txBody>
      </p:sp>
      <p:sp>
        <p:nvSpPr>
          <p:cNvPr id="5" name="TextBox 4"/>
          <p:cNvSpPr txBox="1"/>
          <p:nvPr/>
        </p:nvSpPr>
        <p:spPr>
          <a:xfrm>
            <a:off x="347258" y="5276671"/>
            <a:ext cx="7806141" cy="1200329"/>
          </a:xfrm>
          <a:prstGeom prst="rect">
            <a:avLst/>
          </a:prstGeom>
          <a:noFill/>
        </p:spPr>
        <p:txBody>
          <a:bodyPr wrap="square" rtlCol="0">
            <a:spAutoFit/>
          </a:bodyPr>
          <a:lstStyle/>
          <a:p>
            <a:pPr algn="ctr"/>
            <a:r>
              <a:rPr lang="en-US" sz="3600" dirty="0"/>
              <a:t>This year, the Lilac Parade happens on </a:t>
            </a:r>
          </a:p>
          <a:p>
            <a:pPr algn="ctr"/>
            <a:r>
              <a:rPr lang="en-US" sz="3600" b="1" dirty="0">
                <a:solidFill>
                  <a:srgbClr val="7030A0"/>
                </a:solidFill>
              </a:rPr>
              <a:t>____________________</a:t>
            </a:r>
          </a:p>
        </p:txBody>
      </p:sp>
      <p:pic>
        <p:nvPicPr>
          <p:cNvPr id="6146" name="Picture 2" descr="http://static3.depositphotos.com/1008611/250/v/450/depositphotos_2501307-stock-illustration-drummer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505200" y="2514600"/>
            <a:ext cx="2286000" cy="231582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www.spokanetribe.com/upload/photos/articles/large/2011LilacParade3royal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65" y="2514600"/>
            <a:ext cx="3332157" cy="2221438"/>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media.spokesman.com/picture_story_item_images/srx_Lilac_Parade_17_t940.jpg?e9219e083a78a4429a18d28d8a24b72ce48bf77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85538" y="2514600"/>
            <a:ext cx="3341045" cy="222143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Todd\Desktop\Lilac Parade\Lilac pic.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8329394" y="5943600"/>
            <a:ext cx="772151" cy="884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9718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707886"/>
          </a:xfrm>
          <a:prstGeom prst="rect">
            <a:avLst/>
          </a:prstGeom>
          <a:solidFill>
            <a:srgbClr val="7030A0"/>
          </a:solidFill>
        </p:spPr>
        <p:txBody>
          <a:bodyPr wrap="square" rtlCol="0">
            <a:spAutoFit/>
          </a:bodyPr>
          <a:lstStyle/>
          <a:p>
            <a:pPr algn="ctr"/>
            <a:r>
              <a:rPr lang="en-US" sz="4000" dirty="0">
                <a:solidFill>
                  <a:schemeClr val="bg1"/>
                </a:solidFill>
              </a:rPr>
              <a:t>What to bring on Parade Day</a:t>
            </a:r>
          </a:p>
        </p:txBody>
      </p:sp>
      <p:pic>
        <p:nvPicPr>
          <p:cNvPr id="5" name="Picture 2" descr="C:\Users\Todd\Desktop\Lilac Parade\Lilac pic.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8329394" y="5943600"/>
            <a:ext cx="772151" cy="88446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8600" y="1017687"/>
            <a:ext cx="8763000" cy="5078313"/>
          </a:xfrm>
          <a:prstGeom prst="rect">
            <a:avLst/>
          </a:prstGeom>
          <a:noFill/>
        </p:spPr>
        <p:txBody>
          <a:bodyPr wrap="square" rtlCol="0">
            <a:spAutoFit/>
          </a:bodyPr>
          <a:lstStyle/>
          <a:p>
            <a:r>
              <a:rPr lang="en-US" sz="2600" dirty="0"/>
              <a:t>Please be prepared for inclement weather AND nice weather</a:t>
            </a:r>
          </a:p>
          <a:p>
            <a:r>
              <a:rPr lang="en-US" sz="2600" dirty="0"/>
              <a:t>Dress accordingly and in layers</a:t>
            </a:r>
          </a:p>
          <a:p>
            <a:endParaRPr lang="en-US" dirty="0"/>
          </a:p>
          <a:p>
            <a:r>
              <a:rPr lang="en-US" sz="2600" dirty="0"/>
              <a:t>Bring your 2m radio (70cm option a bonus)</a:t>
            </a:r>
          </a:p>
          <a:p>
            <a:r>
              <a:rPr lang="en-US" sz="2600" dirty="0"/>
              <a:t>Spare batteries or spare radio</a:t>
            </a:r>
          </a:p>
          <a:p>
            <a:r>
              <a:rPr lang="en-US" sz="2600" dirty="0"/>
              <a:t>Good headphones or earbud</a:t>
            </a:r>
          </a:p>
          <a:p>
            <a:r>
              <a:rPr lang="en-US" sz="2600" dirty="0"/>
              <a:t>User manual for the radio</a:t>
            </a:r>
          </a:p>
          <a:p>
            <a:endParaRPr lang="en-US" dirty="0"/>
          </a:p>
          <a:p>
            <a:r>
              <a:rPr lang="en-US" sz="2600" dirty="0"/>
              <a:t>Water and Food </a:t>
            </a:r>
          </a:p>
          <a:p>
            <a:r>
              <a:rPr lang="en-US" sz="2600" dirty="0"/>
              <a:t>Medications if needed</a:t>
            </a:r>
          </a:p>
          <a:p>
            <a:r>
              <a:rPr lang="en-US" sz="2600" dirty="0"/>
              <a:t>Comfortable and portable chair if you’re in a stationary station</a:t>
            </a:r>
          </a:p>
          <a:p>
            <a:endParaRPr lang="en-US" dirty="0"/>
          </a:p>
          <a:p>
            <a:r>
              <a:rPr lang="en-US" sz="2600" dirty="0"/>
              <a:t>Writing utensil and or clipboard if you need to take/make notes</a:t>
            </a:r>
          </a:p>
        </p:txBody>
      </p:sp>
    </p:spTree>
    <p:extLst>
      <p:ext uri="{BB962C8B-B14F-4D97-AF65-F5344CB8AC3E}">
        <p14:creationId xmlns:p14="http://schemas.microsoft.com/office/powerpoint/2010/main" val="448976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707886"/>
          </a:xfrm>
          <a:prstGeom prst="rect">
            <a:avLst/>
          </a:prstGeom>
          <a:solidFill>
            <a:srgbClr val="7030A0"/>
          </a:solidFill>
        </p:spPr>
        <p:txBody>
          <a:bodyPr wrap="square" rtlCol="0">
            <a:spAutoFit/>
          </a:bodyPr>
          <a:lstStyle/>
          <a:p>
            <a:pPr algn="ctr"/>
            <a:r>
              <a:rPr lang="en-US" sz="4000" dirty="0">
                <a:solidFill>
                  <a:schemeClr val="bg1"/>
                </a:solidFill>
              </a:rPr>
              <a:t>What to bring on Parade Day</a:t>
            </a:r>
          </a:p>
        </p:txBody>
      </p:sp>
      <p:pic>
        <p:nvPicPr>
          <p:cNvPr id="5" name="Picture 2" descr="C:\Users\Todd\Desktop\Lilac Parade\Lilac pic.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8329394" y="5943600"/>
            <a:ext cx="772151" cy="88446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8600" y="1066800"/>
            <a:ext cx="8763000" cy="5509200"/>
          </a:xfrm>
          <a:prstGeom prst="rect">
            <a:avLst/>
          </a:prstGeom>
          <a:noFill/>
        </p:spPr>
        <p:txBody>
          <a:bodyPr wrap="square" rtlCol="0">
            <a:spAutoFit/>
          </a:bodyPr>
          <a:lstStyle/>
          <a:p>
            <a:r>
              <a:rPr lang="en-US" sz="2400" dirty="0"/>
              <a:t>We meet at the </a:t>
            </a:r>
            <a:r>
              <a:rPr lang="en-US" sz="2400" dirty="0" err="1"/>
              <a:t>Comm</a:t>
            </a:r>
            <a:r>
              <a:rPr lang="en-US" sz="2400" dirty="0"/>
              <a:t> Van in the usual location – in front of the INB Performing Arts Center. Meet time is 5:00 pm or 1700.</a:t>
            </a:r>
          </a:p>
          <a:p>
            <a:endParaRPr lang="en-US" sz="1600" dirty="0"/>
          </a:p>
          <a:p>
            <a:r>
              <a:rPr lang="en-US" sz="2400" dirty="0"/>
              <a:t>There will be packets with the tactical map, instructions, parade gap mitigation information. There will be small pieces of paper with the frequency list on them. I’ll probably say a few words during that time.</a:t>
            </a:r>
          </a:p>
          <a:p>
            <a:endParaRPr lang="en-US" sz="1400" dirty="0"/>
          </a:p>
          <a:p>
            <a:r>
              <a:rPr lang="en-US" sz="2400" dirty="0"/>
              <a:t>If you need a ride from your parking location to the </a:t>
            </a:r>
            <a:r>
              <a:rPr lang="en-US" sz="2400" dirty="0" err="1"/>
              <a:t>comm</a:t>
            </a:r>
            <a:r>
              <a:rPr lang="en-US" sz="2400" dirty="0"/>
              <a:t> van, or </a:t>
            </a:r>
            <a:r>
              <a:rPr lang="en-US" sz="2400" dirty="0" err="1"/>
              <a:t>comm</a:t>
            </a:r>
            <a:r>
              <a:rPr lang="en-US" sz="2400" dirty="0"/>
              <a:t> van to your station and then back to your vehicle, we have two carts operating this year. Please go </a:t>
            </a:r>
            <a:r>
              <a:rPr lang="en-US" sz="2400" u="sng" dirty="0"/>
              <a:t>through</a:t>
            </a:r>
            <a:r>
              <a:rPr lang="en-US" sz="2400" dirty="0"/>
              <a:t> net control to request a ride.</a:t>
            </a:r>
          </a:p>
          <a:p>
            <a:endParaRPr lang="en-US" sz="1600" dirty="0"/>
          </a:p>
          <a:p>
            <a:r>
              <a:rPr lang="en-US" sz="2400" dirty="0"/>
              <a:t>Please be patient as we come to pick you up. Also, please be on frequency so we can coordinate pick-up.</a:t>
            </a:r>
          </a:p>
          <a:p>
            <a:endParaRPr lang="en-US" sz="1600" dirty="0"/>
          </a:p>
          <a:p>
            <a:pPr algn="ctr"/>
            <a:r>
              <a:rPr lang="en-US" sz="2400" b="1" u="sng" dirty="0"/>
              <a:t>Talk-in Frequency will be announced right now...</a:t>
            </a:r>
          </a:p>
        </p:txBody>
      </p:sp>
    </p:spTree>
    <p:extLst>
      <p:ext uri="{BB962C8B-B14F-4D97-AF65-F5344CB8AC3E}">
        <p14:creationId xmlns:p14="http://schemas.microsoft.com/office/powerpoint/2010/main" val="41931578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07886"/>
          </a:xfrm>
          <a:prstGeom prst="rect">
            <a:avLst/>
          </a:prstGeom>
          <a:solidFill>
            <a:srgbClr val="7030A0"/>
          </a:solidFill>
        </p:spPr>
        <p:txBody>
          <a:bodyPr wrap="square" rtlCol="0">
            <a:spAutoFit/>
          </a:bodyPr>
          <a:lstStyle/>
          <a:p>
            <a:pPr algn="ctr"/>
            <a:r>
              <a:rPr lang="en-US" sz="4000" dirty="0">
                <a:solidFill>
                  <a:schemeClr val="bg1"/>
                </a:solidFill>
              </a:rPr>
              <a:t>THANK YOU!</a:t>
            </a:r>
          </a:p>
        </p:txBody>
      </p:sp>
      <p:pic>
        <p:nvPicPr>
          <p:cNvPr id="3" name="Picture 2" descr="C:\Users\Todd\Desktop\Lilac Parade\Lilac pic.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8329394" y="5943600"/>
            <a:ext cx="772151" cy="88446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3400" y="1066800"/>
            <a:ext cx="8001000" cy="5509200"/>
          </a:xfrm>
          <a:prstGeom prst="rect">
            <a:avLst/>
          </a:prstGeom>
          <a:noFill/>
        </p:spPr>
        <p:txBody>
          <a:bodyPr wrap="square" rtlCol="0">
            <a:spAutoFit/>
          </a:bodyPr>
          <a:lstStyle/>
          <a:p>
            <a:r>
              <a:rPr lang="en-US" sz="3200" dirty="0"/>
              <a:t>You are greatly appreciated. Every position in the Parade is useful and needed. We can always use extra radio op volunteers, and welcome them happily.</a:t>
            </a:r>
          </a:p>
          <a:p>
            <a:endParaRPr lang="en-US" sz="3200" dirty="0"/>
          </a:p>
          <a:p>
            <a:r>
              <a:rPr lang="en-US" sz="3200" dirty="0"/>
              <a:t>Please contact me if you have any questions, concerns or would like to volunteer for this amazing event. </a:t>
            </a:r>
          </a:p>
          <a:p>
            <a:endParaRPr lang="en-US" sz="3200" dirty="0"/>
          </a:p>
          <a:p>
            <a:r>
              <a:rPr lang="en-US" sz="3200" dirty="0"/>
              <a:t>73,</a:t>
            </a:r>
          </a:p>
          <a:p>
            <a:r>
              <a:rPr lang="en-US" sz="3200" dirty="0"/>
              <a:t>Todd Cady  -  </a:t>
            </a:r>
            <a:r>
              <a:rPr lang="en-US" sz="3200" dirty="0">
                <a:hlinkClick r:id="rId3"/>
              </a:rPr>
              <a:t>k7pkt@arrl.net</a:t>
            </a:r>
            <a:r>
              <a:rPr lang="en-US" sz="3200" dirty="0"/>
              <a:t> </a:t>
            </a:r>
          </a:p>
        </p:txBody>
      </p:sp>
    </p:spTree>
    <p:extLst>
      <p:ext uri="{BB962C8B-B14F-4D97-AF65-F5344CB8AC3E}">
        <p14:creationId xmlns:p14="http://schemas.microsoft.com/office/powerpoint/2010/main" val="3049735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35873" y="855618"/>
            <a:ext cx="2895600" cy="2862322"/>
          </a:xfrm>
          <a:prstGeom prst="rect">
            <a:avLst/>
          </a:prstGeom>
          <a:noFill/>
        </p:spPr>
        <p:txBody>
          <a:bodyPr wrap="square" rtlCol="0">
            <a:spAutoFit/>
          </a:bodyPr>
          <a:lstStyle/>
          <a:p>
            <a:pPr algn="ctr"/>
            <a:r>
              <a:rPr lang="en-US" sz="6000" b="1" dirty="0">
                <a:solidFill>
                  <a:schemeClr val="bg1">
                    <a:lumMod val="75000"/>
                  </a:schemeClr>
                </a:solidFill>
              </a:rPr>
              <a:t>The Parade Krewe</a:t>
            </a:r>
          </a:p>
        </p:txBody>
      </p:sp>
      <p:pic>
        <p:nvPicPr>
          <p:cNvPr id="2" name="Picture 2" descr="C:\Users\Todd\Desktop\Lilac Parade\Lilac pic.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7776755" y="5280996"/>
            <a:ext cx="1367245" cy="156611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0"/>
            <a:ext cx="9144000" cy="707886"/>
          </a:xfrm>
          <a:prstGeom prst="rect">
            <a:avLst/>
          </a:prstGeom>
          <a:solidFill>
            <a:srgbClr val="7030A0"/>
          </a:solidFill>
        </p:spPr>
        <p:txBody>
          <a:bodyPr wrap="square" rtlCol="0">
            <a:spAutoFit/>
          </a:bodyPr>
          <a:lstStyle/>
          <a:p>
            <a:pPr algn="ctr"/>
            <a:r>
              <a:rPr lang="en-US" sz="4000" dirty="0">
                <a:solidFill>
                  <a:schemeClr val="bg1"/>
                </a:solidFill>
              </a:rPr>
              <a:t>How does the Parade happen?</a:t>
            </a:r>
          </a:p>
        </p:txBody>
      </p:sp>
      <p:sp>
        <p:nvSpPr>
          <p:cNvPr id="4" name="TextBox 3"/>
          <p:cNvSpPr txBox="1"/>
          <p:nvPr/>
        </p:nvSpPr>
        <p:spPr>
          <a:xfrm>
            <a:off x="685800" y="838200"/>
            <a:ext cx="2895600" cy="2862322"/>
          </a:xfrm>
          <a:prstGeom prst="rect">
            <a:avLst/>
          </a:prstGeom>
          <a:noFill/>
        </p:spPr>
        <p:txBody>
          <a:bodyPr wrap="square" rtlCol="0">
            <a:spAutoFit/>
          </a:bodyPr>
          <a:lstStyle/>
          <a:p>
            <a:pPr algn="ctr"/>
            <a:r>
              <a:rPr lang="en-US" sz="6000" b="1" dirty="0">
                <a:solidFill>
                  <a:srgbClr val="7030A0"/>
                </a:solidFill>
              </a:rPr>
              <a:t>The Parade Krewe</a:t>
            </a:r>
          </a:p>
        </p:txBody>
      </p:sp>
      <p:pic>
        <p:nvPicPr>
          <p:cNvPr id="5122" name="Picture 2" descr="http://khq.images.worldnow.com/images/22291654_S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0555" y="914400"/>
            <a:ext cx="4038600" cy="30289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80489" y="4140334"/>
            <a:ext cx="6806111" cy="2677656"/>
          </a:xfrm>
          <a:prstGeom prst="rect">
            <a:avLst/>
          </a:prstGeom>
          <a:noFill/>
        </p:spPr>
        <p:txBody>
          <a:bodyPr wrap="square" rtlCol="0">
            <a:spAutoFit/>
          </a:bodyPr>
          <a:lstStyle/>
          <a:p>
            <a:r>
              <a:rPr lang="en-US" sz="2800" dirty="0"/>
              <a:t>The Parade </a:t>
            </a:r>
            <a:r>
              <a:rPr lang="en-US" sz="2800" dirty="0" err="1"/>
              <a:t>Krewe</a:t>
            </a:r>
            <a:r>
              <a:rPr lang="en-US" sz="2800" dirty="0"/>
              <a:t> consists of a large group of volunteers who begin their yearly goal  in February to coordinate and manage all of the parade intricacies.  </a:t>
            </a:r>
          </a:p>
          <a:p>
            <a:pPr algn="ctr"/>
            <a:r>
              <a:rPr lang="en-US" sz="2800" b="1" i="1" dirty="0"/>
              <a:t>Many of the </a:t>
            </a:r>
            <a:r>
              <a:rPr lang="en-US" sz="2800" b="1" i="1" dirty="0" err="1"/>
              <a:t>Krewe</a:t>
            </a:r>
            <a:r>
              <a:rPr lang="en-US" sz="2800" b="1" i="1" dirty="0"/>
              <a:t> have been volunteering for this for over 20 years, some even 30!</a:t>
            </a:r>
          </a:p>
        </p:txBody>
      </p:sp>
    </p:spTree>
    <p:extLst>
      <p:ext uri="{BB962C8B-B14F-4D97-AF65-F5344CB8AC3E}">
        <p14:creationId xmlns:p14="http://schemas.microsoft.com/office/powerpoint/2010/main" val="950006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Todd\Desktop\Lilac Parade\Lilac pic.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7696200" y="5280996"/>
            <a:ext cx="1367245" cy="156611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0"/>
            <a:ext cx="9144000" cy="707886"/>
          </a:xfrm>
          <a:prstGeom prst="rect">
            <a:avLst/>
          </a:prstGeom>
          <a:solidFill>
            <a:srgbClr val="7030A0"/>
          </a:solidFill>
        </p:spPr>
        <p:txBody>
          <a:bodyPr wrap="square" rtlCol="0">
            <a:spAutoFit/>
          </a:bodyPr>
          <a:lstStyle/>
          <a:p>
            <a:pPr algn="ctr"/>
            <a:r>
              <a:rPr lang="en-US" sz="4000" dirty="0">
                <a:solidFill>
                  <a:schemeClr val="bg1"/>
                </a:solidFill>
              </a:rPr>
              <a:t>Who can be in the parade?</a:t>
            </a:r>
          </a:p>
        </p:txBody>
      </p:sp>
      <p:sp>
        <p:nvSpPr>
          <p:cNvPr id="5" name="TextBox 4"/>
          <p:cNvSpPr txBox="1"/>
          <p:nvPr/>
        </p:nvSpPr>
        <p:spPr>
          <a:xfrm>
            <a:off x="0" y="762000"/>
            <a:ext cx="5445465" cy="4585871"/>
          </a:xfrm>
          <a:prstGeom prst="rect">
            <a:avLst/>
          </a:prstGeom>
          <a:noFill/>
        </p:spPr>
        <p:txBody>
          <a:bodyPr wrap="none" rtlCol="0">
            <a:spAutoFit/>
          </a:bodyPr>
          <a:lstStyle/>
          <a:p>
            <a:pPr marL="169863" indent="-169863">
              <a:buFont typeface="Arial" panose="020B0604020202020204" pitchFamily="34" charset="0"/>
              <a:buChar char="•"/>
            </a:pPr>
            <a:r>
              <a:rPr lang="en-US" sz="3200" dirty="0"/>
              <a:t>Dignitaries</a:t>
            </a:r>
          </a:p>
          <a:p>
            <a:pPr marL="169863" indent="-169863">
              <a:buFont typeface="Arial" panose="020B0604020202020204" pitchFamily="34" charset="0"/>
              <a:buChar char="•"/>
            </a:pPr>
            <a:r>
              <a:rPr lang="en-US" sz="3200" dirty="0"/>
              <a:t>Military dignitaries and groups</a:t>
            </a:r>
          </a:p>
          <a:p>
            <a:pPr marL="169863" indent="-169863">
              <a:buFont typeface="Arial" panose="020B0604020202020204" pitchFamily="34" charset="0"/>
              <a:buChar char="•"/>
            </a:pPr>
            <a:r>
              <a:rPr lang="en-US" sz="3200" dirty="0"/>
              <a:t>City and town floats</a:t>
            </a:r>
          </a:p>
          <a:p>
            <a:pPr marL="169863" indent="-169863">
              <a:buFont typeface="Arial" panose="020B0604020202020204" pitchFamily="34" charset="0"/>
              <a:buChar char="•"/>
            </a:pPr>
            <a:r>
              <a:rPr lang="en-US" sz="3200" dirty="0"/>
              <a:t>School Bands</a:t>
            </a:r>
          </a:p>
          <a:p>
            <a:pPr marL="169863" indent="-169863">
              <a:buFont typeface="Arial" panose="020B0604020202020204" pitchFamily="34" charset="0"/>
              <a:buChar char="•"/>
            </a:pPr>
            <a:r>
              <a:rPr lang="en-US" sz="3200" dirty="0"/>
              <a:t>School Floats</a:t>
            </a:r>
          </a:p>
          <a:p>
            <a:pPr marL="169863" indent="-169863">
              <a:buFont typeface="Arial" panose="020B0604020202020204" pitchFamily="34" charset="0"/>
              <a:buChar char="•"/>
            </a:pPr>
            <a:r>
              <a:rPr lang="en-US" sz="3200" dirty="0"/>
              <a:t>Non-Profit Organizations</a:t>
            </a:r>
          </a:p>
          <a:p>
            <a:pPr marL="169863" indent="-169863">
              <a:buFont typeface="Arial" panose="020B0604020202020204" pitchFamily="34" charset="0"/>
              <a:buChar char="•"/>
            </a:pPr>
            <a:r>
              <a:rPr lang="en-US" sz="3200" dirty="0"/>
              <a:t>Non-Political &amp; Non-Religious</a:t>
            </a:r>
          </a:p>
          <a:p>
            <a:pPr marL="169863" indent="-169863">
              <a:buFont typeface="Arial" panose="020B0604020202020204" pitchFamily="34" charset="0"/>
              <a:buChar char="•"/>
            </a:pPr>
            <a:r>
              <a:rPr lang="en-US" sz="3200" dirty="0"/>
              <a:t>Antique and Showcase Cars</a:t>
            </a:r>
          </a:p>
          <a:p>
            <a:pPr marL="169863" indent="-169863"/>
            <a:endParaRPr lang="en-US" sz="3600" dirty="0"/>
          </a:p>
        </p:txBody>
      </p:sp>
      <p:pic>
        <p:nvPicPr>
          <p:cNvPr id="7172" name="Picture 4" descr="https://tse3.mm.bing.net/th?id=OIP.xI1aK6CAFDJ9eyQ6zOuKnQEsDh&amp;pid=15.1&amp;P=0&amp;w=300&amp;h=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901837"/>
            <a:ext cx="2608216" cy="1956163"/>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media-cache-ak0.pinimg.com/736x/c8/72/b3/c872b35428eb0570d92fdc66ee04c91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5500" y="701355"/>
            <a:ext cx="3238500" cy="2314575"/>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media.spokesman.com/picture_story_item_images/7_8_t940.jpg?e9219e083a78a4429a18d28d8a24b72ce48bf77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08215" y="4795298"/>
            <a:ext cx="3437837" cy="2062702"/>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http://media.spokesman.com/picture_story_item_images/srx_Lilac_Parade_8_t940.jpg?e9219e083a78a4429a18d28d8a24b72ce48bf77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46053" y="3003674"/>
            <a:ext cx="3097948" cy="2277322"/>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http://www.spokane-areacvb.org/wp-content/uploads/2014/07/Lilac-Festival-spokan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88581" y="5315624"/>
            <a:ext cx="1514280" cy="1514280"/>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s://c2.staticflickr.com/8/7282/8738065923_46e4766478_z.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82728" y="1878873"/>
            <a:ext cx="2197144" cy="1462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8203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4" name="TextBox 3"/>
          <p:cNvSpPr txBox="1"/>
          <p:nvPr/>
        </p:nvSpPr>
        <p:spPr>
          <a:xfrm>
            <a:off x="228600" y="0"/>
            <a:ext cx="8763000" cy="6940361"/>
          </a:xfrm>
          <a:prstGeom prst="rect">
            <a:avLst/>
          </a:prstGeom>
          <a:noFill/>
        </p:spPr>
        <p:txBody>
          <a:bodyPr wrap="square" rtlCol="0">
            <a:spAutoFit/>
          </a:bodyPr>
          <a:lstStyle/>
          <a:p>
            <a:pPr algn="ctr"/>
            <a:r>
              <a:rPr lang="en-US" sz="8000" b="1" dirty="0">
                <a:solidFill>
                  <a:srgbClr val="7030A0"/>
                </a:solidFill>
              </a:rPr>
              <a:t>STAGING</a:t>
            </a:r>
          </a:p>
          <a:p>
            <a:pPr algn="ctr"/>
            <a:r>
              <a:rPr lang="en-US" sz="8000" i="1" u="sng" dirty="0"/>
              <a:t>The Line-Up</a:t>
            </a:r>
          </a:p>
          <a:p>
            <a:endParaRPr lang="en-US" sz="1400" dirty="0"/>
          </a:p>
          <a:p>
            <a:r>
              <a:rPr lang="en-US" sz="2800" dirty="0"/>
              <a:t>Both Parade </a:t>
            </a:r>
            <a:r>
              <a:rPr lang="en-US" sz="2800" dirty="0" err="1"/>
              <a:t>Krewe</a:t>
            </a:r>
            <a:r>
              <a:rPr lang="en-US" sz="2800" dirty="0"/>
              <a:t> and Radio Amateurs work together to get each and every unit lined up in the proper order. Numbering them too so that they are in the order as the </a:t>
            </a:r>
            <a:r>
              <a:rPr lang="en-US" sz="2800" dirty="0" err="1"/>
              <a:t>Krewe</a:t>
            </a:r>
            <a:r>
              <a:rPr lang="en-US" sz="2800" dirty="0"/>
              <a:t> made the lineup. </a:t>
            </a:r>
          </a:p>
          <a:p>
            <a:endParaRPr lang="en-US" sz="800" dirty="0"/>
          </a:p>
          <a:p>
            <a:r>
              <a:rPr lang="en-US" sz="2800" dirty="0"/>
              <a:t>Both TV and Public Address people read off of a script for each of the units as they go through the parade. Accuracy and quick corrections are necessary to make sure the announcers have the right script to read for the right unit going by their location.</a:t>
            </a:r>
          </a:p>
        </p:txBody>
      </p:sp>
    </p:spTree>
    <p:extLst>
      <p:ext uri="{BB962C8B-B14F-4D97-AF65-F5344CB8AC3E}">
        <p14:creationId xmlns:p14="http://schemas.microsoft.com/office/powerpoint/2010/main" val="1029415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0" y="238780"/>
            <a:ext cx="4343400" cy="6610605"/>
            <a:chOff x="0" y="238780"/>
            <a:chExt cx="4343400" cy="6610605"/>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42350"/>
              <a:ext cx="4343400" cy="6107035"/>
            </a:xfrm>
            <a:prstGeom prst="rect">
              <a:avLst/>
            </a:prstGeom>
          </p:spPr>
        </p:pic>
        <p:sp>
          <p:nvSpPr>
            <p:cNvPr id="4" name="TextBox 3"/>
            <p:cNvSpPr txBox="1"/>
            <p:nvPr/>
          </p:nvSpPr>
          <p:spPr>
            <a:xfrm>
              <a:off x="665259" y="238780"/>
              <a:ext cx="2686954" cy="523220"/>
            </a:xfrm>
            <a:prstGeom prst="rect">
              <a:avLst/>
            </a:prstGeom>
            <a:noFill/>
          </p:spPr>
          <p:txBody>
            <a:bodyPr wrap="none" rtlCol="0">
              <a:spAutoFit/>
            </a:bodyPr>
            <a:lstStyle/>
            <a:p>
              <a:r>
                <a:rPr lang="en-US" sz="2800" b="1" dirty="0">
                  <a:solidFill>
                    <a:srgbClr val="7030A0"/>
                  </a:solidFill>
                </a:rPr>
                <a:t>Numeric Line-Up</a:t>
              </a:r>
            </a:p>
          </p:txBody>
        </p:sp>
      </p:grpSp>
      <p:grpSp>
        <p:nvGrpSpPr>
          <p:cNvPr id="11" name="Group 10"/>
          <p:cNvGrpSpPr/>
          <p:nvPr/>
        </p:nvGrpSpPr>
        <p:grpSpPr>
          <a:xfrm>
            <a:off x="4803250" y="238780"/>
            <a:ext cx="4312920" cy="6619220"/>
            <a:chOff x="4803250" y="238780"/>
            <a:chExt cx="4312920" cy="661922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3250" y="682892"/>
              <a:ext cx="4312920" cy="6175108"/>
            </a:xfrm>
            <a:prstGeom prst="rect">
              <a:avLst/>
            </a:prstGeom>
          </p:spPr>
        </p:pic>
        <p:sp>
          <p:nvSpPr>
            <p:cNvPr id="5" name="TextBox 4"/>
            <p:cNvSpPr txBox="1"/>
            <p:nvPr/>
          </p:nvSpPr>
          <p:spPr>
            <a:xfrm>
              <a:off x="5564873" y="238780"/>
              <a:ext cx="2789674" cy="523220"/>
            </a:xfrm>
            <a:prstGeom prst="rect">
              <a:avLst/>
            </a:prstGeom>
            <a:noFill/>
          </p:spPr>
          <p:txBody>
            <a:bodyPr wrap="none" rtlCol="0">
              <a:spAutoFit/>
            </a:bodyPr>
            <a:lstStyle/>
            <a:p>
              <a:r>
                <a:rPr lang="en-US" sz="2800" b="1" dirty="0">
                  <a:solidFill>
                    <a:srgbClr val="7030A0"/>
                  </a:solidFill>
                </a:rPr>
                <a:t>Line-Up by Group</a:t>
              </a:r>
            </a:p>
          </p:txBody>
        </p:sp>
      </p:grpSp>
      <p:sp>
        <p:nvSpPr>
          <p:cNvPr id="7" name="Rounded Rectangle 6"/>
          <p:cNvSpPr/>
          <p:nvPr/>
        </p:nvSpPr>
        <p:spPr>
          <a:xfrm>
            <a:off x="76200" y="3772014"/>
            <a:ext cx="4267200" cy="24273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4860898" y="1644596"/>
            <a:ext cx="4267200" cy="24273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4855267" y="990600"/>
            <a:ext cx="4267200" cy="24273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4390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50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 y="0"/>
            <a:ext cx="9155130" cy="6847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ight Arrow 11"/>
          <p:cNvSpPr/>
          <p:nvPr/>
        </p:nvSpPr>
        <p:spPr>
          <a:xfrm>
            <a:off x="4648200" y="876300"/>
            <a:ext cx="914400" cy="228600"/>
          </a:xfrm>
          <a:prstGeom prst="rightArrow">
            <a:avLst>
              <a:gd name="adj1" fmla="val 50000"/>
              <a:gd name="adj2" fmla="val 11333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5400000">
            <a:off x="6610350" y="1562100"/>
            <a:ext cx="571500" cy="228600"/>
          </a:xfrm>
          <a:prstGeom prst="rightArrow">
            <a:avLst>
              <a:gd name="adj1" fmla="val 50000"/>
              <a:gd name="adj2" fmla="val 11333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4876800" y="1562100"/>
            <a:ext cx="914400" cy="228600"/>
          </a:xfrm>
          <a:prstGeom prst="rightArrow">
            <a:avLst>
              <a:gd name="adj1" fmla="val 50000"/>
              <a:gd name="adj2" fmla="val 11333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3733800" y="1562100"/>
            <a:ext cx="914400" cy="228600"/>
          </a:xfrm>
          <a:prstGeom prst="rightArrow">
            <a:avLst>
              <a:gd name="adj1" fmla="val 50000"/>
              <a:gd name="adj2" fmla="val 11333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4800600" y="2263140"/>
            <a:ext cx="533400" cy="228600"/>
          </a:xfrm>
          <a:prstGeom prst="rightArrow">
            <a:avLst>
              <a:gd name="adj1" fmla="val 50000"/>
              <a:gd name="adj2" fmla="val 11333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10800000">
            <a:off x="5867400" y="2057400"/>
            <a:ext cx="914400" cy="228600"/>
          </a:xfrm>
          <a:prstGeom prst="rightArrow">
            <a:avLst>
              <a:gd name="adj1" fmla="val 50000"/>
              <a:gd name="adj2" fmla="val 11333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rot="5400000">
            <a:off x="7605305" y="1649730"/>
            <a:ext cx="571500" cy="228600"/>
          </a:xfrm>
          <a:prstGeom prst="rightArrow">
            <a:avLst>
              <a:gd name="adj1" fmla="val 50000"/>
              <a:gd name="adj2" fmla="val 11333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rot="10800000">
            <a:off x="7018020" y="2034540"/>
            <a:ext cx="914400" cy="228600"/>
          </a:xfrm>
          <a:prstGeom prst="rightArrow">
            <a:avLst>
              <a:gd name="adj1" fmla="val 50000"/>
              <a:gd name="adj2" fmla="val 11333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4495800" y="3048000"/>
            <a:ext cx="914400" cy="228600"/>
          </a:xfrm>
          <a:prstGeom prst="rightArrow">
            <a:avLst>
              <a:gd name="adj1" fmla="val 50000"/>
              <a:gd name="adj2" fmla="val 11333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5735851">
            <a:off x="4871085" y="3453765"/>
            <a:ext cx="1710690" cy="525780"/>
          </a:xfrm>
          <a:prstGeom prst="rightArrow">
            <a:avLst>
              <a:gd name="adj1" fmla="val 50000"/>
              <a:gd name="adj2" fmla="val 11333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rot="5400000">
            <a:off x="5484246" y="1426596"/>
            <a:ext cx="842507" cy="228600"/>
          </a:xfrm>
          <a:prstGeom prst="rightArrow">
            <a:avLst>
              <a:gd name="adj1" fmla="val 50000"/>
              <a:gd name="adj2" fmla="val 11333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 descr="C:\Users\Todd\Desktop\Lilac Parade\Lilac pic.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8329394" y="5943600"/>
            <a:ext cx="772151" cy="88446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9028" y="746254"/>
            <a:ext cx="3552372" cy="3970318"/>
          </a:xfrm>
          <a:prstGeom prst="rect">
            <a:avLst/>
          </a:prstGeom>
          <a:solidFill>
            <a:schemeClr val="bg1"/>
          </a:solidFill>
          <a:ln w="38100">
            <a:solidFill>
              <a:schemeClr val="accent4">
                <a:lumMod val="75000"/>
              </a:schemeClr>
            </a:solidFill>
          </a:ln>
        </p:spPr>
        <p:txBody>
          <a:bodyPr wrap="square" rtlCol="0">
            <a:spAutoFit/>
          </a:bodyPr>
          <a:lstStyle/>
          <a:p>
            <a:r>
              <a:rPr lang="en-US" sz="2800" dirty="0"/>
              <a:t>This map shows how each of the different areas feed their units toward Staging, and eventually are lined up in the proper order at Final Mix to continue through the tunnel to the Parade Start Line.</a:t>
            </a:r>
          </a:p>
        </p:txBody>
      </p:sp>
    </p:spTree>
    <p:extLst>
      <p:ext uri="{BB962C8B-B14F-4D97-AF65-F5344CB8AC3E}">
        <p14:creationId xmlns:p14="http://schemas.microsoft.com/office/powerpoint/2010/main" val="3394958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47" presetClass="entr" presetSubtype="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1000"/>
                                        <p:tgtEl>
                                          <p:spTgt spid="21"/>
                                        </p:tgtEl>
                                      </p:cBhvr>
                                    </p:animEffect>
                                    <p:anim calcmode="lin" valueType="num">
                                      <p:cBhvr>
                                        <p:cTn id="58" dur="1000" fill="hold"/>
                                        <p:tgtEl>
                                          <p:spTgt spid="21"/>
                                        </p:tgtEl>
                                        <p:attrNameLst>
                                          <p:attrName>ppt_x</p:attrName>
                                        </p:attrNameLst>
                                      </p:cBhvr>
                                      <p:tavLst>
                                        <p:tav tm="0">
                                          <p:val>
                                            <p:strVal val="#ppt_x"/>
                                          </p:val>
                                        </p:tav>
                                        <p:tav tm="100000">
                                          <p:val>
                                            <p:strVal val="#ppt_x"/>
                                          </p:val>
                                        </p:tav>
                                      </p:tavLst>
                                    </p:anim>
                                    <p:anim calcmode="lin" valueType="num">
                                      <p:cBhvr>
                                        <p:cTn id="5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4" name="TextBox 3"/>
          <p:cNvSpPr txBox="1"/>
          <p:nvPr/>
        </p:nvSpPr>
        <p:spPr>
          <a:xfrm>
            <a:off x="0" y="152400"/>
            <a:ext cx="9143999" cy="2800767"/>
          </a:xfrm>
          <a:prstGeom prst="rect">
            <a:avLst/>
          </a:prstGeom>
          <a:noFill/>
        </p:spPr>
        <p:txBody>
          <a:bodyPr wrap="square" rtlCol="0">
            <a:spAutoFit/>
          </a:bodyPr>
          <a:lstStyle/>
          <a:p>
            <a:pPr algn="ctr"/>
            <a:r>
              <a:rPr lang="en-US" sz="8800" b="1" dirty="0">
                <a:solidFill>
                  <a:srgbClr val="7030A0"/>
                </a:solidFill>
              </a:rPr>
              <a:t>START LINE</a:t>
            </a:r>
          </a:p>
          <a:p>
            <a:pPr algn="ctr"/>
            <a:r>
              <a:rPr lang="en-US" sz="8800" i="1" u="sng" dirty="0"/>
              <a:t>The Parade Start</a:t>
            </a:r>
          </a:p>
        </p:txBody>
      </p:sp>
      <p:sp>
        <p:nvSpPr>
          <p:cNvPr id="2" name="TextBox 1"/>
          <p:cNvSpPr txBox="1"/>
          <p:nvPr/>
        </p:nvSpPr>
        <p:spPr>
          <a:xfrm>
            <a:off x="495299" y="3124200"/>
            <a:ext cx="8153400" cy="3539430"/>
          </a:xfrm>
          <a:prstGeom prst="rect">
            <a:avLst/>
          </a:prstGeom>
          <a:noFill/>
        </p:spPr>
        <p:txBody>
          <a:bodyPr wrap="square" rtlCol="0">
            <a:spAutoFit/>
          </a:bodyPr>
          <a:lstStyle/>
          <a:p>
            <a:r>
              <a:rPr lang="en-US" sz="2800" dirty="0"/>
              <a:t>The beginning of the Parade. Sometimes we do get large units – those that can’t fit under the Washington Bridge – that stage or join in to their parade location at the corner of Spokane Falls Boulevard and Washington. Both Net Control and Staging are aware of units that need to stage here. </a:t>
            </a:r>
          </a:p>
          <a:p>
            <a:r>
              <a:rPr lang="en-US" sz="2800" dirty="0"/>
              <a:t>Once the units have passed the start line, they need to go through and complete the parade.</a:t>
            </a:r>
          </a:p>
        </p:txBody>
      </p:sp>
    </p:spTree>
    <p:extLst>
      <p:ext uri="{BB962C8B-B14F-4D97-AF65-F5344CB8AC3E}">
        <p14:creationId xmlns:p14="http://schemas.microsoft.com/office/powerpoint/2010/main" val="3791635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descr="C:\Users\Todd\Desktop\Lilac Parade\Lilac pic.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8357969" y="5972175"/>
            <a:ext cx="772151" cy="88446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62000" y="152400"/>
            <a:ext cx="3507050" cy="523220"/>
          </a:xfrm>
          <a:prstGeom prst="rect">
            <a:avLst/>
          </a:prstGeom>
          <a:solidFill>
            <a:schemeClr val="bg1"/>
          </a:solidFill>
          <a:ln w="28575">
            <a:solidFill>
              <a:schemeClr val="accent4">
                <a:lumMod val="75000"/>
              </a:schemeClr>
            </a:solidFill>
          </a:ln>
        </p:spPr>
        <p:txBody>
          <a:bodyPr wrap="none" rtlCol="0">
            <a:spAutoFit/>
          </a:bodyPr>
          <a:lstStyle/>
          <a:p>
            <a:r>
              <a:rPr lang="en-US" sz="2800" dirty="0"/>
              <a:t>The Parade Route Map</a:t>
            </a:r>
          </a:p>
        </p:txBody>
      </p:sp>
    </p:spTree>
    <p:extLst>
      <p:ext uri="{BB962C8B-B14F-4D97-AF65-F5344CB8AC3E}">
        <p14:creationId xmlns:p14="http://schemas.microsoft.com/office/powerpoint/2010/main" val="31333705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315</TotalTime>
  <Words>1273</Words>
  <Application>Microsoft Office PowerPoint</Application>
  <PresentationFormat>On-screen Show (4:3)</PresentationFormat>
  <Paragraphs>159</Paragraphs>
  <Slides>22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Todd Cady</dc:creator>
  <cp:lastModifiedBy>Asa Jay</cp:lastModifiedBy>
  <cp:revision>31</cp:revision>
  <dcterms:created xsi:type="dcterms:W3CDTF">2017-04-22T13:41:32Z</dcterms:created>
  <dcterms:modified xsi:type="dcterms:W3CDTF">2017-09-04T17:01:56Z</dcterms:modified>
</cp:coreProperties>
</file>